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F2EC"/>
        </a:solidFill>
      </p:bgPr>
    </p:bg>
    <p:spTree>
      <p:nvGrpSpPr>
        <p:cNvPr id="1" name=""/>
        <p:cNvGrpSpPr/>
        <p:nvPr/>
      </p:nvGrpSpPr>
      <p:grpSpPr>
        <a:xfrm>
          <a:off x="0" y="0"/>
          <a:ext cx="0" cy="0"/>
          <a:chOff x="0" y="0"/>
          <a:chExt cx="0" cy="0"/>
        </a:xfrm>
      </p:grpSpPr>
      <p:sp>
        <p:nvSpPr>
          <p:cNvPr id="2" name="Shape 0"/>
          <p:cNvSpPr/>
          <p:nvPr/>
        </p:nvSpPr>
        <p:spPr>
          <a:xfrm>
            <a:off x="609567" y="609567"/>
            <a:ext cx="17068855" cy="9067836"/>
          </a:xfrm>
          <a:prstGeom prst="rect">
            <a:avLst/>
          </a:prstGeom>
          <a:ln w="8268">
            <a:solidFill>
              <a:srgbClr val="D9D2C6"/>
            </a:solidFill>
            <a:prstDash val="solid"/>
          </a:ln>
        </p:spPr>
      </p:sp>
      <p:sp>
        <p:nvSpPr>
          <p:cNvPr id="3" name="Text 1"/>
          <p:cNvSpPr/>
          <p:nvPr/>
        </p:nvSpPr>
        <p:spPr>
          <a:xfrm>
            <a:off x="1303624" y="1246540"/>
            <a:ext cx="10962332" cy="276242"/>
          </a:xfrm>
          <a:prstGeom prst="rect">
            <a:avLst/>
          </a:prstGeom>
          <a:noFill/>
          <a:ln/>
        </p:spPr>
        <p:txBody>
          <a:bodyPr wrap="none" lIns="25400" tIns="25400" rIns="25400" bIns="25400" rtlCol="0" anchor="t">
            <a:normAutofit/>
          </a:bodyPr>
          <a:lstStyle/>
          <a:p>
            <a:pPr algn="l" indent="0" marL="0">
              <a:lnSpc>
                <a:spcPct val="87273"/>
              </a:lnSpc>
              <a:buNone/>
            </a:pPr>
            <a:r>
              <a:rPr lang="en-US" sz="1875" b="1" spc="413" kern="0" dirty="0">
                <a:solidFill>
                  <a:srgbClr val="8A1225"/>
                </a:solidFill>
                <a:latin typeface="Arial" pitchFamily="34" charset="0"/>
                <a:ea typeface="Arial" pitchFamily="34" charset="-122"/>
                <a:cs typeface="Arial" pitchFamily="34" charset="-120"/>
              </a:rPr>
              <a:t>INVESTOR DECK · 2026</a:t>
            </a:r>
            <a:endParaRPr lang="en-US" sz="1875" dirty="0"/>
          </a:p>
        </p:txBody>
      </p:sp>
      <p:sp>
        <p:nvSpPr>
          <p:cNvPr id="4" name="Text 2"/>
          <p:cNvSpPr/>
          <p:nvPr/>
        </p:nvSpPr>
        <p:spPr>
          <a:xfrm>
            <a:off x="1303624" y="2645097"/>
            <a:ext cx="10962332" cy="1323982"/>
          </a:xfrm>
          <a:prstGeom prst="rect">
            <a:avLst/>
          </a:prstGeom>
          <a:noFill/>
          <a:ln/>
        </p:spPr>
        <p:txBody>
          <a:bodyPr wrap="square" lIns="25400" tIns="25400" rIns="25400" bIns="25400" rtlCol="0" anchor="t">
            <a:normAutofit/>
          </a:bodyPr>
          <a:lstStyle/>
          <a:p>
            <a:pPr algn="l" indent="0" marL="0">
              <a:lnSpc>
                <a:spcPct val="79212"/>
              </a:lnSpc>
              <a:buNone/>
            </a:pPr>
            <a:r>
              <a:rPr lang="en-US" sz="11250" spc="-112" kern="0" dirty="0">
                <a:solidFill>
                  <a:srgbClr val="17130F">
                    <a:alpha val="99000"/>
                  </a:srgbClr>
                </a:solidFill>
                <a:latin typeface="Georgia" pitchFamily="34" charset="0"/>
                <a:ea typeface="Georgia" pitchFamily="34" charset="-122"/>
                <a:cs typeface="Georgia" pitchFamily="34" charset="-120"/>
              </a:rPr>
              <a:t>PourPlays</a:t>
            </a:r>
            <a:endParaRPr lang="en-US" sz="11250" dirty="0"/>
          </a:p>
        </p:txBody>
      </p:sp>
      <p:sp>
        <p:nvSpPr>
          <p:cNvPr id="5" name="Shape 3"/>
          <p:cNvSpPr/>
          <p:nvPr/>
        </p:nvSpPr>
        <p:spPr>
          <a:xfrm>
            <a:off x="1303624" y="4339356"/>
            <a:ext cx="7471300" cy="9525"/>
          </a:xfrm>
          <a:prstGeom prst="rect">
            <a:avLst/>
          </a:prstGeom>
          <a:solidFill>
            <a:srgbClr val="17130F"/>
          </a:solidFill>
          <a:ln/>
        </p:spPr>
      </p:sp>
      <p:sp>
        <p:nvSpPr>
          <p:cNvPr id="6" name="Shape 4"/>
          <p:cNvSpPr/>
          <p:nvPr/>
        </p:nvSpPr>
        <p:spPr>
          <a:xfrm>
            <a:off x="1303624" y="4309556"/>
            <a:ext cx="7471300" cy="9525"/>
          </a:xfrm>
          <a:prstGeom prst="rect">
            <a:avLst/>
          </a:prstGeom>
          <a:solidFill>
            <a:srgbClr val="17130F"/>
          </a:solidFill>
          <a:ln/>
        </p:spPr>
      </p:sp>
      <p:sp>
        <p:nvSpPr>
          <p:cNvPr id="7" name="Text 5"/>
          <p:cNvSpPr/>
          <p:nvPr/>
        </p:nvSpPr>
        <p:spPr>
          <a:xfrm>
            <a:off x="1303624" y="4711187"/>
            <a:ext cx="10962332" cy="540998"/>
          </a:xfrm>
          <a:prstGeom prst="rect">
            <a:avLst/>
          </a:prstGeom>
          <a:noFill/>
          <a:ln/>
        </p:spPr>
        <p:txBody>
          <a:bodyPr wrap="square" lIns="25400" tIns="25400" rIns="25400" bIns="25400" rtlCol="0" anchor="t">
            <a:normAutofit/>
          </a:bodyPr>
          <a:lstStyle/>
          <a:p>
            <a:pPr algn="l" indent="0" marL="0">
              <a:lnSpc>
                <a:spcPct val="106091"/>
              </a:lnSpc>
              <a:buNone/>
            </a:pPr>
            <a:r>
              <a:rPr lang="en-US" sz="3300" dirty="0">
                <a:solidFill>
                  <a:srgbClr val="8A1225">
                    <a:alpha val="66000"/>
                  </a:srgbClr>
                </a:solidFill>
                <a:latin typeface="Georgia" pitchFamily="34" charset="0"/>
                <a:ea typeface="Georgia" pitchFamily="34" charset="-122"/>
                <a:cs typeface="Georgia" pitchFamily="34" charset="-120"/>
              </a:rPr>
              <a:t>The Future of Wine Enjoyment</a:t>
            </a:r>
            <a:endParaRPr lang="en-US" sz="3300" dirty="0"/>
          </a:p>
        </p:txBody>
      </p:sp>
      <p:sp>
        <p:nvSpPr>
          <p:cNvPr id="8" name="Text 6"/>
          <p:cNvSpPr/>
          <p:nvPr/>
        </p:nvSpPr>
        <p:spPr>
          <a:xfrm>
            <a:off x="1303624" y="5483923"/>
            <a:ext cx="6082661" cy="891450"/>
          </a:xfrm>
          <a:prstGeom prst="rect">
            <a:avLst/>
          </a:prstGeom>
          <a:noFill/>
          <a:ln/>
        </p:spPr>
        <p:txBody>
          <a:bodyPr wrap="square" lIns="25400" tIns="25400" rIns="25400" bIns="25400" rtlCol="0" anchor="t">
            <a:normAutofit/>
          </a:bodyPr>
          <a:lstStyle/>
          <a:p>
            <a:pPr algn="l" indent="0" marL="0">
              <a:lnSpc>
                <a:spcPct val="138240"/>
              </a:lnSpc>
              <a:buNone/>
            </a:pPr>
            <a:r>
              <a:rPr lang="en-US" sz="2100" dirty="0">
                <a:solidFill>
                  <a:srgbClr val="554E46">
                    <a:alpha val="42000"/>
                  </a:srgbClr>
                </a:solidFill>
                <a:latin typeface="Arial" pitchFamily="34" charset="0"/>
                <a:ea typeface="Arial" pitchFamily="34" charset="-122"/>
                <a:cs typeface="Arial" pitchFamily="34" charset="-120"/>
              </a:rPr>
              <a:t>A gamified platform turning a $347B industry into the most engaging wine experience on the planet.</a:t>
            </a:r>
            <a:endParaRPr lang="en-US" sz="2100" dirty="0"/>
          </a:p>
        </p:txBody>
      </p:sp>
      <p:sp>
        <p:nvSpPr>
          <p:cNvPr id="9" name="Shape 7"/>
          <p:cNvSpPr/>
          <p:nvPr/>
        </p:nvSpPr>
        <p:spPr>
          <a:xfrm>
            <a:off x="1303624" y="6793849"/>
            <a:ext cx="2507986" cy="559397"/>
          </a:xfrm>
          <a:prstGeom prst="rect">
            <a:avLst/>
          </a:prstGeom>
          <a:ln w="8268">
            <a:solidFill>
              <a:srgbClr val="17130F">
                <a:alpha val="9000"/>
              </a:srgbClr>
            </a:solidFill>
            <a:prstDash val="solid"/>
          </a:ln>
        </p:spPr>
      </p:sp>
      <p:sp>
        <p:nvSpPr>
          <p:cNvPr id="10" name="Text 8"/>
          <p:cNvSpPr/>
          <p:nvPr/>
        </p:nvSpPr>
        <p:spPr>
          <a:xfrm>
            <a:off x="1597642" y="6954517"/>
            <a:ext cx="1996150" cy="276161"/>
          </a:xfrm>
          <a:prstGeom prst="rect">
            <a:avLst/>
          </a:prstGeom>
          <a:noFill/>
          <a:ln/>
        </p:spPr>
        <p:txBody>
          <a:bodyPr wrap="none" lIns="25400" tIns="25400" rIns="25400" bIns="25400" rtlCol="0" anchor="ctr">
            <a:normAutofit/>
          </a:bodyPr>
          <a:lstStyle/>
          <a:p>
            <a:pPr algn="l" indent="0" marL="0">
              <a:lnSpc>
                <a:spcPct val="87273"/>
              </a:lnSpc>
              <a:buNone/>
            </a:pPr>
            <a:r>
              <a:rPr lang="en-US" sz="1875" b="1" spc="225" kern="0" dirty="0">
                <a:solidFill>
                  <a:srgbClr val="17130F">
                    <a:alpha val="9000"/>
                  </a:srgbClr>
                </a:solidFill>
                <a:latin typeface="Arial" pitchFamily="34" charset="0"/>
                <a:ea typeface="Arial" pitchFamily="34" charset="-122"/>
                <a:cs typeface="Arial" pitchFamily="34" charset="-120"/>
              </a:rPr>
              <a:t>pourplays.com</a:t>
            </a:r>
            <a:endParaRPr lang="en-US" sz="1875" dirty="0"/>
          </a:p>
        </p:txBody>
      </p:sp>
      <p:sp>
        <p:nvSpPr>
          <p:cNvPr id="11" name="Text 9"/>
          <p:cNvSpPr/>
          <p:nvPr/>
        </p:nvSpPr>
        <p:spPr>
          <a:xfrm>
            <a:off x="4078304" y="6949697"/>
            <a:ext cx="2041129" cy="285759"/>
          </a:xfrm>
          <a:prstGeom prst="rect">
            <a:avLst/>
          </a:prstGeom>
          <a:noFill/>
          <a:ln/>
        </p:spPr>
        <p:txBody>
          <a:bodyPr wrap="none" lIns="25400" tIns="25400" rIns="25400" bIns="25400" rtlCol="0" anchor="t">
            <a:normAutofit/>
          </a:bodyPr>
          <a:lstStyle/>
          <a:p>
            <a:pPr algn="l" indent="0" marL="0">
              <a:lnSpc>
                <a:spcPct val="88094"/>
              </a:lnSpc>
              <a:buNone/>
            </a:pPr>
            <a:r>
              <a:rPr lang="en-US" sz="1950" i="1" dirty="0">
                <a:solidFill>
                  <a:srgbClr val="6A6156">
                    <a:alpha val="9000"/>
                  </a:srgbClr>
                </a:solidFill>
                <a:latin typeface="Georgia" pitchFamily="34" charset="0"/>
                <a:ea typeface="Georgia" pitchFamily="34" charset="-122"/>
                <a:cs typeface="Georgia" pitchFamily="34" charset="-120"/>
              </a:rPr>
              <a:t>Currently in beta</a:t>
            </a:r>
            <a:endParaRPr lang="en-US" sz="1950" dirty="0"/>
          </a:p>
        </p:txBody>
      </p:sp>
      <p:sp>
        <p:nvSpPr>
          <p:cNvPr id="12" name="Shape 10"/>
          <p:cNvSpPr/>
          <p:nvPr/>
        </p:nvSpPr>
        <p:spPr>
          <a:xfrm>
            <a:off x="11960570" y="918567"/>
            <a:ext cx="5437997" cy="8501821"/>
          </a:xfrm>
          <a:prstGeom prst="rect">
            <a:avLst/>
          </a:prstGeom>
          <a:ln w="8253">
            <a:solidFill>
              <a:srgbClr val="D9D2C6">
                <a:alpha val="90000"/>
              </a:srgbClr>
            </a:solidFill>
            <a:prstDash val="solid"/>
          </a:ln>
        </p:spPr>
      </p:sp>
      <p:pic>
        <p:nvPicPr>
          <p:cNvPr id="13" name="Image 0" descr="preencoded.png">    </p:cNvPr>
          <p:cNvPicPr>
            <a:picLocks noChangeAspect="1"/>
          </p:cNvPicPr>
          <p:nvPr/>
        </p:nvPicPr>
        <p:blipFill>
          <a:blip r:embed="rId1">
            <a:alphaModFix amt="90000"/>
          </a:blip>
          <a:srcRect l="7143" r="7143" t="0" b="0"/>
          <a:stretch/>
        </p:blipFill>
        <p:spPr>
          <a:xfrm>
            <a:off x="11960570" y="918567"/>
            <a:ext cx="5437997" cy="85018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7417536"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MARKET OPPORTUNITY · GLOBAL TRENDS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52919" cy="9525"/>
          </a:xfrm>
          <a:prstGeom prst="rect">
            <a:avLst/>
          </a:prstGeom>
          <a:solidFill>
            <a:srgbClr val="17130F"/>
          </a:solidFill>
          <a:ln/>
        </p:spPr>
      </p:sp>
      <p:sp>
        <p:nvSpPr>
          <p:cNvPr id="5" name="Text 3"/>
          <p:cNvSpPr/>
          <p:nvPr/>
        </p:nvSpPr>
        <p:spPr>
          <a:xfrm>
            <a:off x="1047740" y="1725304"/>
            <a:ext cx="13620741" cy="850367"/>
          </a:xfrm>
          <a:prstGeom prst="rect">
            <a:avLst/>
          </a:prstGeom>
          <a:noFill/>
          <a:ln/>
        </p:spPr>
        <p:txBody>
          <a:bodyPr wrap="square" lIns="25400" tIns="25400" rIns="25400" bIns="25400" rtlCol="0" anchor="t">
            <a:normAutofit/>
          </a:bodyPr>
          <a:lstStyle/>
          <a:p>
            <a:pPr algn="l" indent="0" marL="0">
              <a:lnSpc>
                <a:spcPct val="91530"/>
              </a:lnSpc>
              <a:buNone/>
            </a:pPr>
            <a:r>
              <a:rPr lang="en-US" sz="6150" dirty="0">
                <a:solidFill>
                  <a:srgbClr val="17130F">
                    <a:alpha val="99000"/>
                  </a:srgbClr>
                </a:solidFill>
                <a:latin typeface="Georgia" pitchFamily="34" charset="0"/>
                <a:ea typeface="Georgia" pitchFamily="34" charset="-122"/>
                <a:cs typeface="Georgia" pitchFamily="34" charset="-120"/>
              </a:rPr>
              <a:t>Why the wine industry needs us now.</a:t>
            </a:r>
            <a:endParaRPr lang="en-US" sz="6150" dirty="0"/>
          </a:p>
        </p:txBody>
      </p:sp>
      <p:sp>
        <p:nvSpPr>
          <p:cNvPr id="6" name="Shape 4"/>
          <p:cNvSpPr/>
          <p:nvPr/>
        </p:nvSpPr>
        <p:spPr>
          <a:xfrm>
            <a:off x="1047740" y="3031512"/>
            <a:ext cx="16192508" cy="9525"/>
          </a:xfrm>
          <a:prstGeom prst="rect">
            <a:avLst/>
          </a:prstGeom>
          <a:solidFill>
            <a:srgbClr val="17130F"/>
          </a:solidFill>
          <a:ln/>
        </p:spPr>
      </p:sp>
      <p:sp>
        <p:nvSpPr>
          <p:cNvPr id="7" name="Shape 5"/>
          <p:cNvSpPr/>
          <p:nvPr/>
        </p:nvSpPr>
        <p:spPr>
          <a:xfrm>
            <a:off x="1047740" y="6287002"/>
            <a:ext cx="8096233" cy="9525"/>
          </a:xfrm>
          <a:prstGeom prst="rect">
            <a:avLst/>
          </a:prstGeom>
          <a:solidFill>
            <a:srgbClr val="D9D2C6">
              <a:alpha val="92000"/>
            </a:srgbClr>
          </a:solidFill>
          <a:ln/>
        </p:spPr>
      </p:sp>
      <p:sp>
        <p:nvSpPr>
          <p:cNvPr id="8" name="Shape 6"/>
          <p:cNvSpPr/>
          <p:nvPr/>
        </p:nvSpPr>
        <p:spPr>
          <a:xfrm>
            <a:off x="9135704" y="3052661"/>
            <a:ext cx="9525" cy="3242610"/>
          </a:xfrm>
          <a:prstGeom prst="rect">
            <a:avLst/>
          </a:prstGeom>
          <a:solidFill>
            <a:srgbClr val="D9D2C6">
              <a:alpha val="92000"/>
            </a:srgbClr>
          </a:solidFill>
          <a:ln/>
        </p:spPr>
      </p:sp>
      <p:sp>
        <p:nvSpPr>
          <p:cNvPr id="9" name="Text 7"/>
          <p:cNvSpPr/>
          <p:nvPr/>
        </p:nvSpPr>
        <p:spPr>
          <a:xfrm>
            <a:off x="1047740" y="3773289"/>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92000"/>
                  </a:srgbClr>
                </a:solidFill>
                <a:latin typeface="Georgia" pitchFamily="34" charset="0"/>
                <a:ea typeface="Georgia" pitchFamily="34" charset="-122"/>
                <a:cs typeface="Georgia" pitchFamily="34" charset="-120"/>
              </a:rPr>
              <a:t>01</a:t>
            </a:r>
            <a:endParaRPr lang="en-US" sz="3300" dirty="0"/>
          </a:p>
        </p:txBody>
      </p:sp>
      <p:sp>
        <p:nvSpPr>
          <p:cNvPr id="10" name="Text 8"/>
          <p:cNvSpPr/>
          <p:nvPr/>
        </p:nvSpPr>
        <p:spPr>
          <a:xfrm>
            <a:off x="1866854" y="3800849"/>
            <a:ext cx="2272105"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92000"/>
                  </a:srgbClr>
                </a:solidFill>
                <a:latin typeface="Georgia" pitchFamily="34" charset="0"/>
                <a:ea typeface="Georgia" pitchFamily="34" charset="-122"/>
                <a:cs typeface="Georgia" pitchFamily="34" charset="-120"/>
              </a:rPr>
              <a:t>Premiumization</a:t>
            </a:r>
            <a:endParaRPr lang="en-US" sz="2850" dirty="0"/>
          </a:p>
        </p:txBody>
      </p:sp>
      <p:sp>
        <p:nvSpPr>
          <p:cNvPr id="11" name="Text 9"/>
          <p:cNvSpPr/>
          <p:nvPr/>
        </p:nvSpPr>
        <p:spPr>
          <a:xfrm>
            <a:off x="1866854" y="4377644"/>
            <a:ext cx="6741342"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2000"/>
                  </a:srgbClr>
                </a:solidFill>
                <a:latin typeface="Arial" pitchFamily="34" charset="0"/>
                <a:ea typeface="Arial" pitchFamily="34" charset="-122"/>
                <a:cs typeface="Arial" pitchFamily="34" charset="-120"/>
              </a:rPr>
              <a:t>Consumers are increasingly choosing higher-quality wines, a trend supported by e-commerce expansion and evolving tastes — creating an engaged, spendable audience.</a:t>
            </a:r>
            <a:endParaRPr lang="en-US" sz="1950" dirty="0"/>
          </a:p>
        </p:txBody>
      </p:sp>
      <p:sp>
        <p:nvSpPr>
          <p:cNvPr id="12" name="Shape 10"/>
          <p:cNvSpPr/>
          <p:nvPr/>
        </p:nvSpPr>
        <p:spPr>
          <a:xfrm>
            <a:off x="9143973" y="6300166"/>
            <a:ext cx="8096276" cy="9525"/>
          </a:xfrm>
          <a:prstGeom prst="rect">
            <a:avLst/>
          </a:prstGeom>
          <a:solidFill>
            <a:srgbClr val="D9D2C6">
              <a:alpha val="85000"/>
            </a:srgbClr>
          </a:solidFill>
          <a:ln/>
        </p:spPr>
      </p:sp>
      <p:sp>
        <p:nvSpPr>
          <p:cNvPr id="13" name="Text 11"/>
          <p:cNvSpPr/>
          <p:nvPr/>
        </p:nvSpPr>
        <p:spPr>
          <a:xfrm>
            <a:off x="9867830" y="3786452"/>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85000"/>
                  </a:srgbClr>
                </a:solidFill>
                <a:latin typeface="Georgia" pitchFamily="34" charset="0"/>
                <a:ea typeface="Georgia" pitchFamily="34" charset="-122"/>
                <a:cs typeface="Georgia" pitchFamily="34" charset="-120"/>
              </a:rPr>
              <a:t>02</a:t>
            </a:r>
            <a:endParaRPr lang="en-US" sz="3300" dirty="0"/>
          </a:p>
        </p:txBody>
      </p:sp>
      <p:sp>
        <p:nvSpPr>
          <p:cNvPr id="14" name="Text 12"/>
          <p:cNvSpPr/>
          <p:nvPr/>
        </p:nvSpPr>
        <p:spPr>
          <a:xfrm>
            <a:off x="10686944" y="3814012"/>
            <a:ext cx="3368106"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85000"/>
                  </a:srgbClr>
                </a:solidFill>
                <a:latin typeface="Georgia" pitchFamily="34" charset="0"/>
                <a:ea typeface="Georgia" pitchFamily="34" charset="-122"/>
                <a:cs typeface="Georgia" pitchFamily="34" charset="-120"/>
              </a:rPr>
              <a:t>Declining consumption</a:t>
            </a:r>
            <a:endParaRPr lang="en-US" sz="2850" dirty="0"/>
          </a:p>
        </p:txBody>
      </p:sp>
      <p:sp>
        <p:nvSpPr>
          <p:cNvPr id="15" name="Text 13"/>
          <p:cNvSpPr/>
          <p:nvPr/>
        </p:nvSpPr>
        <p:spPr>
          <a:xfrm>
            <a:off x="10686944" y="4390808"/>
            <a:ext cx="6749903"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5000"/>
                  </a:srgbClr>
                </a:solidFill>
                <a:latin typeface="Arial" pitchFamily="34" charset="0"/>
                <a:ea typeface="Arial" pitchFamily="34" charset="-122"/>
                <a:cs typeface="Arial" pitchFamily="34" charset="-120"/>
              </a:rPr>
              <a:t>Younger consumers prefer other beverages or low/no-alcohol options. The industry must meet them where they are — on their phones, through gamified discovery.</a:t>
            </a:r>
            <a:endParaRPr lang="en-US" sz="1950" dirty="0"/>
          </a:p>
        </p:txBody>
      </p:sp>
      <p:sp>
        <p:nvSpPr>
          <p:cNvPr id="16" name="Shape 14"/>
          <p:cNvSpPr/>
          <p:nvPr/>
        </p:nvSpPr>
        <p:spPr>
          <a:xfrm>
            <a:off x="9135704" y="6330252"/>
            <a:ext cx="9525" cy="3242610"/>
          </a:xfrm>
          <a:prstGeom prst="rect">
            <a:avLst/>
          </a:prstGeom>
          <a:solidFill>
            <a:srgbClr val="D9D2C6">
              <a:alpha val="72000"/>
            </a:srgbClr>
          </a:solidFill>
          <a:ln/>
        </p:spPr>
      </p:sp>
      <p:sp>
        <p:nvSpPr>
          <p:cNvPr id="17" name="Text 15"/>
          <p:cNvSpPr/>
          <p:nvPr/>
        </p:nvSpPr>
        <p:spPr>
          <a:xfrm>
            <a:off x="1047740" y="7055014"/>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72000"/>
                  </a:srgbClr>
                </a:solidFill>
                <a:latin typeface="Georgia" pitchFamily="34" charset="0"/>
                <a:ea typeface="Georgia" pitchFamily="34" charset="-122"/>
                <a:cs typeface="Georgia" pitchFamily="34" charset="-120"/>
              </a:rPr>
              <a:t>03</a:t>
            </a:r>
            <a:endParaRPr lang="en-US" sz="3300" dirty="0"/>
          </a:p>
        </p:txBody>
      </p:sp>
      <p:sp>
        <p:nvSpPr>
          <p:cNvPr id="18" name="Text 16"/>
          <p:cNvSpPr/>
          <p:nvPr/>
        </p:nvSpPr>
        <p:spPr>
          <a:xfrm>
            <a:off x="1866854" y="7082575"/>
            <a:ext cx="2966835"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72000"/>
                  </a:srgbClr>
                </a:solidFill>
                <a:latin typeface="Georgia" pitchFamily="34" charset="0"/>
                <a:ea typeface="Georgia" pitchFamily="34" charset="-122"/>
                <a:cs typeface="Georgia" pitchFamily="34" charset="-120"/>
              </a:rPr>
              <a:t>E-commerce growth</a:t>
            </a:r>
            <a:endParaRPr lang="en-US" sz="2850" dirty="0"/>
          </a:p>
        </p:txBody>
      </p:sp>
      <p:sp>
        <p:nvSpPr>
          <p:cNvPr id="19" name="Text 17"/>
          <p:cNvSpPr/>
          <p:nvPr/>
        </p:nvSpPr>
        <p:spPr>
          <a:xfrm>
            <a:off x="1866854" y="7659370"/>
            <a:ext cx="6741342"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72000"/>
                  </a:srgbClr>
                </a:solidFill>
                <a:latin typeface="Arial" pitchFamily="34" charset="0"/>
                <a:ea typeface="Arial" pitchFamily="34" charset="-122"/>
                <a:cs typeface="Arial" pitchFamily="34" charset="-120"/>
              </a:rPr>
              <a:t>Online wine sales continue gaining traction. Wine subscriptions are the fastest-growing DTC segment, creating natural integration points for PourPlays.</a:t>
            </a:r>
            <a:endParaRPr lang="en-US" sz="1950" dirty="0"/>
          </a:p>
        </p:txBody>
      </p:sp>
      <p:sp>
        <p:nvSpPr>
          <p:cNvPr id="20" name="Text 18"/>
          <p:cNvSpPr/>
          <p:nvPr/>
        </p:nvSpPr>
        <p:spPr>
          <a:xfrm>
            <a:off x="9867830" y="7090260"/>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52000"/>
                  </a:srgbClr>
                </a:solidFill>
                <a:latin typeface="Georgia" pitchFamily="34" charset="0"/>
                <a:ea typeface="Georgia" pitchFamily="34" charset="-122"/>
                <a:cs typeface="Georgia" pitchFamily="34" charset="-120"/>
              </a:rPr>
              <a:t>04</a:t>
            </a:r>
            <a:endParaRPr lang="en-US" sz="3300" dirty="0"/>
          </a:p>
        </p:txBody>
      </p:sp>
      <p:sp>
        <p:nvSpPr>
          <p:cNvPr id="21" name="Text 19"/>
          <p:cNvSpPr/>
          <p:nvPr/>
        </p:nvSpPr>
        <p:spPr>
          <a:xfrm>
            <a:off x="10686944" y="7117820"/>
            <a:ext cx="3104586"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52000"/>
                  </a:srgbClr>
                </a:solidFill>
                <a:latin typeface="Georgia" pitchFamily="34" charset="0"/>
                <a:ea typeface="Georgia" pitchFamily="34" charset="-122"/>
                <a:cs typeface="Georgia" pitchFamily="34" charset="-120"/>
              </a:rPr>
              <a:t>Gamification demand</a:t>
            </a:r>
            <a:endParaRPr lang="en-US" sz="2850" dirty="0"/>
          </a:p>
        </p:txBody>
      </p:sp>
      <p:sp>
        <p:nvSpPr>
          <p:cNvPr id="22" name="Text 20"/>
          <p:cNvSpPr/>
          <p:nvPr/>
        </p:nvSpPr>
        <p:spPr>
          <a:xfrm>
            <a:off x="10686944" y="7694615"/>
            <a:ext cx="6749903"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52000"/>
                  </a:srgbClr>
                </a:solidFill>
                <a:latin typeface="Arial" pitchFamily="34" charset="0"/>
                <a:ea typeface="Arial" pitchFamily="34" charset="-122"/>
                <a:cs typeface="Arial" pitchFamily="34" charset="-120"/>
              </a:rPr>
              <a:t>Interactive, gamified learning demand is rising across all verticals. PourPlays targets a proven, untapped white space in wine.</a:t>
            </a:r>
            <a:endParaRPr lang="en-US" sz="1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9105473"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MARKET OPPORTUNITY · THE DISCOUNT DYNAMICS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8286" cy="9525"/>
          </a:xfrm>
          <a:prstGeom prst="rect">
            <a:avLst/>
          </a:prstGeom>
          <a:solidFill>
            <a:srgbClr val="17130F"/>
          </a:solidFill>
          <a:ln/>
        </p:spPr>
      </p:sp>
      <p:sp>
        <p:nvSpPr>
          <p:cNvPr id="5" name="Text 3"/>
          <p:cNvSpPr/>
          <p:nvPr/>
        </p:nvSpPr>
        <p:spPr>
          <a:xfrm>
            <a:off x="1047740" y="1687481"/>
            <a:ext cx="14668472" cy="818156"/>
          </a:xfrm>
          <a:prstGeom prst="rect">
            <a:avLst/>
          </a:prstGeom>
          <a:noFill/>
          <a:ln/>
        </p:spPr>
        <p:txBody>
          <a:bodyPr wrap="square" lIns="25400" tIns="25400" rIns="25400" bIns="25400" rtlCol="0" anchor="t">
            <a:normAutofit/>
          </a:bodyPr>
          <a:lstStyle/>
          <a:p>
            <a:pPr algn="l" indent="0" marL="0">
              <a:lnSpc>
                <a:spcPct val="92499"/>
              </a:lnSpc>
              <a:buNone/>
            </a:pPr>
            <a:r>
              <a:rPr lang="en-US" sz="5850" dirty="0">
                <a:solidFill>
                  <a:srgbClr val="17130F">
                    <a:alpha val="99000"/>
                  </a:srgbClr>
                </a:solidFill>
                <a:latin typeface="Georgia" pitchFamily="34" charset="0"/>
                <a:ea typeface="Georgia" pitchFamily="34" charset="-122"/>
                <a:cs typeface="Georgia" pitchFamily="34" charset="-120"/>
              </a:rPr>
              <a:t>40% of wine sells on discount. We fix that.</a:t>
            </a:r>
            <a:endParaRPr lang="en-US" sz="5850" dirty="0"/>
          </a:p>
        </p:txBody>
      </p:sp>
      <p:sp>
        <p:nvSpPr>
          <p:cNvPr id="6" name="Shape 4"/>
          <p:cNvSpPr/>
          <p:nvPr/>
        </p:nvSpPr>
        <p:spPr>
          <a:xfrm>
            <a:off x="1047740" y="2923077"/>
            <a:ext cx="16192508" cy="9525"/>
          </a:xfrm>
          <a:prstGeom prst="rect">
            <a:avLst/>
          </a:prstGeom>
          <a:solidFill>
            <a:srgbClr val="17130F"/>
          </a:solidFill>
          <a:ln/>
        </p:spPr>
      </p:sp>
      <p:sp>
        <p:nvSpPr>
          <p:cNvPr id="7" name="Shape 5"/>
          <p:cNvSpPr/>
          <p:nvPr/>
        </p:nvSpPr>
        <p:spPr>
          <a:xfrm>
            <a:off x="1047740" y="4585071"/>
            <a:ext cx="16192508" cy="9525"/>
          </a:xfrm>
          <a:prstGeom prst="rect">
            <a:avLst/>
          </a:prstGeom>
          <a:solidFill>
            <a:srgbClr val="D9D2C6">
              <a:alpha val="93000"/>
            </a:srgbClr>
          </a:solidFill>
          <a:ln/>
        </p:spPr>
      </p:sp>
      <p:sp>
        <p:nvSpPr>
          <p:cNvPr id="8" name="Text 6"/>
          <p:cNvSpPr/>
          <p:nvPr/>
        </p:nvSpPr>
        <p:spPr>
          <a:xfrm>
            <a:off x="1047740" y="3506799"/>
            <a:ext cx="933426" cy="552453"/>
          </a:xfrm>
          <a:prstGeom prst="rect">
            <a:avLst/>
          </a:prstGeom>
          <a:noFill/>
          <a:ln/>
        </p:spPr>
        <p:txBody>
          <a:bodyPr wrap="square" lIns="25400" tIns="25400" rIns="25400" bIns="25400" rtlCol="0" anchor="t">
            <a:normAutofit/>
          </a:bodyPr>
          <a:lstStyle/>
          <a:p>
            <a:pPr algn="l" indent="0" marL="0">
              <a:lnSpc>
                <a:spcPct val="88030"/>
              </a:lnSpc>
              <a:buNone/>
            </a:pPr>
            <a:r>
              <a:rPr lang="en-US" sz="4050" dirty="0">
                <a:solidFill>
                  <a:srgbClr val="8A1225">
                    <a:alpha val="93000"/>
                  </a:srgbClr>
                </a:solidFill>
                <a:latin typeface="Georgia" pitchFamily="34" charset="0"/>
                <a:ea typeface="Georgia" pitchFamily="34" charset="-122"/>
                <a:cs typeface="Georgia" pitchFamily="34" charset="-120"/>
              </a:rPr>
              <a:t>01</a:t>
            </a:r>
            <a:endParaRPr lang="en-US" sz="4050" dirty="0"/>
          </a:p>
        </p:txBody>
      </p:sp>
      <p:sp>
        <p:nvSpPr>
          <p:cNvPr id="9" name="Text 7"/>
          <p:cNvSpPr/>
          <p:nvPr/>
        </p:nvSpPr>
        <p:spPr>
          <a:xfrm>
            <a:off x="2324061" y="3555849"/>
            <a:ext cx="4505319" cy="454311"/>
          </a:xfrm>
          <a:prstGeom prst="rect">
            <a:avLst/>
          </a:prstGeom>
          <a:noFill/>
          <a:ln/>
        </p:spPr>
        <p:txBody>
          <a:bodyPr wrap="square" lIns="25400" tIns="25400" rIns="25400" bIns="25400" rtlCol="0" anchor="t">
            <a:normAutofit/>
          </a:bodyPr>
          <a:lstStyle/>
          <a:p>
            <a:pPr algn="l" indent="0" marL="0">
              <a:lnSpc>
                <a:spcPct val="101361"/>
              </a:lnSpc>
              <a:buNone/>
            </a:pPr>
            <a:r>
              <a:rPr lang="en-US" sz="2850" dirty="0">
                <a:solidFill>
                  <a:srgbClr val="17130F">
                    <a:alpha val="93000"/>
                  </a:srgbClr>
                </a:solidFill>
                <a:latin typeface="Georgia" pitchFamily="34" charset="0"/>
                <a:ea typeface="Georgia" pitchFamily="34" charset="-122"/>
                <a:cs typeface="Georgia" pitchFamily="34" charset="-120"/>
              </a:rPr>
              <a:t>Oversupply</a:t>
            </a:r>
            <a:endParaRPr lang="en-US" sz="2850" dirty="0"/>
          </a:p>
        </p:txBody>
      </p:sp>
      <p:sp>
        <p:nvSpPr>
          <p:cNvPr id="10" name="Text 8"/>
          <p:cNvSpPr/>
          <p:nvPr/>
        </p:nvSpPr>
        <p:spPr>
          <a:xfrm>
            <a:off x="6838902" y="3367747"/>
            <a:ext cx="10713387"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3000"/>
                  </a:srgbClr>
                </a:solidFill>
                <a:latin typeface="Arial" pitchFamily="34" charset="0"/>
                <a:ea typeface="Arial" pitchFamily="34" charset="-122"/>
                <a:cs typeface="Arial" pitchFamily="34" charset="-120"/>
              </a:rPr>
              <a:t>As of early 2025, the U.S. wine market has an inventory surplus, driving an increase in discounting. Brands need new distribution and engagement tools urgently.</a:t>
            </a:r>
            <a:endParaRPr lang="en-US" sz="1950" dirty="0"/>
          </a:p>
        </p:txBody>
      </p:sp>
      <p:sp>
        <p:nvSpPr>
          <p:cNvPr id="11" name="Shape 9"/>
          <p:cNvSpPr/>
          <p:nvPr/>
        </p:nvSpPr>
        <p:spPr>
          <a:xfrm>
            <a:off x="1047740" y="6251990"/>
            <a:ext cx="16192508" cy="9525"/>
          </a:xfrm>
          <a:prstGeom prst="rect">
            <a:avLst/>
          </a:prstGeom>
          <a:solidFill>
            <a:srgbClr val="D9D2C6">
              <a:alpha val="84000"/>
            </a:srgbClr>
          </a:solidFill>
          <a:ln/>
        </p:spPr>
      </p:sp>
      <p:sp>
        <p:nvSpPr>
          <p:cNvPr id="12" name="Text 10"/>
          <p:cNvSpPr/>
          <p:nvPr/>
        </p:nvSpPr>
        <p:spPr>
          <a:xfrm>
            <a:off x="1047740" y="5173675"/>
            <a:ext cx="933426" cy="552453"/>
          </a:xfrm>
          <a:prstGeom prst="rect">
            <a:avLst/>
          </a:prstGeom>
          <a:noFill/>
          <a:ln/>
        </p:spPr>
        <p:txBody>
          <a:bodyPr wrap="square" lIns="25400" tIns="25400" rIns="25400" bIns="25400" rtlCol="0" anchor="t">
            <a:normAutofit/>
          </a:bodyPr>
          <a:lstStyle/>
          <a:p>
            <a:pPr algn="l" indent="0" marL="0">
              <a:lnSpc>
                <a:spcPct val="88030"/>
              </a:lnSpc>
              <a:buNone/>
            </a:pPr>
            <a:r>
              <a:rPr lang="en-US" sz="4050" dirty="0">
                <a:solidFill>
                  <a:srgbClr val="8A1225">
                    <a:alpha val="84000"/>
                  </a:srgbClr>
                </a:solidFill>
                <a:latin typeface="Georgia" pitchFamily="34" charset="0"/>
                <a:ea typeface="Georgia" pitchFamily="34" charset="-122"/>
                <a:cs typeface="Georgia" pitchFamily="34" charset="-120"/>
              </a:rPr>
              <a:t>02</a:t>
            </a:r>
            <a:endParaRPr lang="en-US" sz="4050" dirty="0"/>
          </a:p>
        </p:txBody>
      </p:sp>
      <p:sp>
        <p:nvSpPr>
          <p:cNvPr id="13" name="Text 11"/>
          <p:cNvSpPr/>
          <p:nvPr/>
        </p:nvSpPr>
        <p:spPr>
          <a:xfrm>
            <a:off x="2324061" y="5222768"/>
            <a:ext cx="4505319" cy="454311"/>
          </a:xfrm>
          <a:prstGeom prst="rect">
            <a:avLst/>
          </a:prstGeom>
          <a:noFill/>
          <a:ln/>
        </p:spPr>
        <p:txBody>
          <a:bodyPr wrap="square" lIns="25400" tIns="25400" rIns="25400" bIns="25400" rtlCol="0" anchor="t">
            <a:normAutofit/>
          </a:bodyPr>
          <a:lstStyle/>
          <a:p>
            <a:pPr algn="l" indent="0" marL="0">
              <a:lnSpc>
                <a:spcPct val="101361"/>
              </a:lnSpc>
              <a:buNone/>
            </a:pPr>
            <a:r>
              <a:rPr lang="en-US" sz="2850" dirty="0">
                <a:solidFill>
                  <a:srgbClr val="17130F">
                    <a:alpha val="84000"/>
                  </a:srgbClr>
                </a:solidFill>
                <a:latin typeface="Georgia" pitchFamily="34" charset="0"/>
                <a:ea typeface="Georgia" pitchFamily="34" charset="-122"/>
                <a:cs typeface="Georgia" pitchFamily="34" charset="-120"/>
              </a:rPr>
              <a:t>Falling sales volume</a:t>
            </a:r>
            <a:endParaRPr lang="en-US" sz="2850" dirty="0"/>
          </a:p>
        </p:txBody>
      </p:sp>
      <p:sp>
        <p:nvSpPr>
          <p:cNvPr id="14" name="Text 12"/>
          <p:cNvSpPr/>
          <p:nvPr/>
        </p:nvSpPr>
        <p:spPr>
          <a:xfrm>
            <a:off x="6838902" y="5034623"/>
            <a:ext cx="10713387"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4000"/>
                  </a:srgbClr>
                </a:solidFill>
                <a:latin typeface="Arial" pitchFamily="34" charset="0"/>
                <a:ea typeface="Arial" pitchFamily="34" charset="-122"/>
                <a:cs typeface="Arial" pitchFamily="34" charset="-120"/>
              </a:rPr>
              <a:t>With consumption volume declining, promotions have become the primary tactic — but they haven't reversed the trend. Engagement is the missing lever.</a:t>
            </a:r>
            <a:endParaRPr lang="en-US" sz="1950" dirty="0"/>
          </a:p>
        </p:txBody>
      </p:sp>
      <p:sp>
        <p:nvSpPr>
          <p:cNvPr id="15" name="Shape 13"/>
          <p:cNvSpPr/>
          <p:nvPr/>
        </p:nvSpPr>
        <p:spPr>
          <a:xfrm>
            <a:off x="1047740" y="7933231"/>
            <a:ext cx="16192508" cy="9525"/>
          </a:xfrm>
          <a:prstGeom prst="rect">
            <a:avLst/>
          </a:prstGeom>
          <a:solidFill>
            <a:srgbClr val="D9D2C6">
              <a:alpha val="66000"/>
            </a:srgbClr>
          </a:solidFill>
          <a:ln/>
        </p:spPr>
      </p:sp>
      <p:sp>
        <p:nvSpPr>
          <p:cNvPr id="16" name="Text 14"/>
          <p:cNvSpPr/>
          <p:nvPr/>
        </p:nvSpPr>
        <p:spPr>
          <a:xfrm>
            <a:off x="1047740" y="6854959"/>
            <a:ext cx="933426" cy="552453"/>
          </a:xfrm>
          <a:prstGeom prst="rect">
            <a:avLst/>
          </a:prstGeom>
          <a:noFill/>
          <a:ln/>
        </p:spPr>
        <p:txBody>
          <a:bodyPr wrap="square" lIns="25400" tIns="25400" rIns="25400" bIns="25400" rtlCol="0" anchor="t">
            <a:normAutofit/>
          </a:bodyPr>
          <a:lstStyle/>
          <a:p>
            <a:pPr algn="l" indent="0" marL="0">
              <a:lnSpc>
                <a:spcPct val="88030"/>
              </a:lnSpc>
              <a:buNone/>
            </a:pPr>
            <a:r>
              <a:rPr lang="en-US" sz="4050" dirty="0">
                <a:solidFill>
                  <a:srgbClr val="8A1225">
                    <a:alpha val="66000"/>
                  </a:srgbClr>
                </a:solidFill>
                <a:latin typeface="Georgia" pitchFamily="34" charset="0"/>
                <a:ea typeface="Georgia" pitchFamily="34" charset="-122"/>
                <a:cs typeface="Georgia" pitchFamily="34" charset="-120"/>
              </a:rPr>
              <a:t>03</a:t>
            </a:r>
            <a:endParaRPr lang="en-US" sz="4050" dirty="0"/>
          </a:p>
        </p:txBody>
      </p:sp>
      <p:sp>
        <p:nvSpPr>
          <p:cNvPr id="17" name="Text 15"/>
          <p:cNvSpPr/>
          <p:nvPr/>
        </p:nvSpPr>
        <p:spPr>
          <a:xfrm>
            <a:off x="2324061" y="6904009"/>
            <a:ext cx="4505319" cy="454311"/>
          </a:xfrm>
          <a:prstGeom prst="rect">
            <a:avLst/>
          </a:prstGeom>
          <a:noFill/>
          <a:ln/>
        </p:spPr>
        <p:txBody>
          <a:bodyPr wrap="square" lIns="25400" tIns="25400" rIns="25400" bIns="25400" rtlCol="0" anchor="t">
            <a:normAutofit/>
          </a:bodyPr>
          <a:lstStyle/>
          <a:p>
            <a:pPr algn="l" indent="0" marL="0">
              <a:lnSpc>
                <a:spcPct val="101361"/>
              </a:lnSpc>
              <a:buNone/>
            </a:pPr>
            <a:r>
              <a:rPr lang="en-US" sz="2850" dirty="0">
                <a:solidFill>
                  <a:srgbClr val="17130F">
                    <a:alpha val="66000"/>
                  </a:srgbClr>
                </a:solidFill>
                <a:latin typeface="Georgia" pitchFamily="34" charset="0"/>
                <a:ea typeface="Georgia" pitchFamily="34" charset="-122"/>
                <a:cs typeface="Georgia" pitchFamily="34" charset="-120"/>
              </a:rPr>
              <a:t>Price sensitivity</a:t>
            </a:r>
            <a:endParaRPr lang="en-US" sz="2850" dirty="0"/>
          </a:p>
        </p:txBody>
      </p:sp>
      <p:sp>
        <p:nvSpPr>
          <p:cNvPr id="18" name="Text 16"/>
          <p:cNvSpPr/>
          <p:nvPr/>
        </p:nvSpPr>
        <p:spPr>
          <a:xfrm>
            <a:off x="6838902" y="6715907"/>
            <a:ext cx="10713387"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66000"/>
                  </a:srgbClr>
                </a:solidFill>
                <a:latin typeface="Arial" pitchFamily="34" charset="0"/>
                <a:ea typeface="Arial" pitchFamily="34" charset="-122"/>
                <a:cs typeface="Arial" pitchFamily="34" charset="-120"/>
              </a:rPr>
              <a:t>Younger consumers are more price-sensitive due to inflation. They are being pushed toward lower-priced bottles — making smart couponing essential.</a:t>
            </a:r>
            <a:endParaRPr lang="en-US" sz="1950" dirty="0"/>
          </a:p>
        </p:txBody>
      </p:sp>
      <p:sp>
        <p:nvSpPr>
          <p:cNvPr id="19" name="Text 17"/>
          <p:cNvSpPr/>
          <p:nvPr/>
        </p:nvSpPr>
        <p:spPr>
          <a:xfrm>
            <a:off x="1047740" y="8559611"/>
            <a:ext cx="933426" cy="552453"/>
          </a:xfrm>
          <a:prstGeom prst="rect">
            <a:avLst/>
          </a:prstGeom>
          <a:noFill/>
          <a:ln/>
        </p:spPr>
        <p:txBody>
          <a:bodyPr wrap="square" lIns="25400" tIns="25400" rIns="25400" bIns="25400" rtlCol="0" anchor="t">
            <a:normAutofit/>
          </a:bodyPr>
          <a:lstStyle/>
          <a:p>
            <a:pPr algn="l" indent="0" marL="0">
              <a:lnSpc>
                <a:spcPct val="88030"/>
              </a:lnSpc>
              <a:buNone/>
            </a:pPr>
            <a:r>
              <a:rPr lang="en-US" sz="4050" dirty="0">
                <a:solidFill>
                  <a:srgbClr val="8A1225">
                    <a:alpha val="34000"/>
                  </a:srgbClr>
                </a:solidFill>
                <a:latin typeface="Georgia" pitchFamily="34" charset="0"/>
                <a:ea typeface="Georgia" pitchFamily="34" charset="-122"/>
                <a:cs typeface="Georgia" pitchFamily="34" charset="-120"/>
              </a:rPr>
              <a:t>04</a:t>
            </a:r>
            <a:endParaRPr lang="en-US" sz="4050" dirty="0"/>
          </a:p>
        </p:txBody>
      </p:sp>
      <p:sp>
        <p:nvSpPr>
          <p:cNvPr id="20" name="Text 18"/>
          <p:cNvSpPr/>
          <p:nvPr/>
        </p:nvSpPr>
        <p:spPr>
          <a:xfrm>
            <a:off x="2324061" y="8608704"/>
            <a:ext cx="4505319" cy="454311"/>
          </a:xfrm>
          <a:prstGeom prst="rect">
            <a:avLst/>
          </a:prstGeom>
          <a:noFill/>
          <a:ln/>
        </p:spPr>
        <p:txBody>
          <a:bodyPr wrap="square" lIns="25400" tIns="25400" rIns="25400" bIns="25400" rtlCol="0" anchor="t">
            <a:normAutofit/>
          </a:bodyPr>
          <a:lstStyle/>
          <a:p>
            <a:pPr algn="l" indent="0" marL="0">
              <a:lnSpc>
                <a:spcPct val="101361"/>
              </a:lnSpc>
              <a:buNone/>
            </a:pPr>
            <a:r>
              <a:rPr lang="en-US" sz="2850" dirty="0">
                <a:solidFill>
                  <a:srgbClr val="17130F">
                    <a:alpha val="34000"/>
                  </a:srgbClr>
                </a:solidFill>
                <a:latin typeface="Georgia" pitchFamily="34" charset="0"/>
                <a:ea typeface="Georgia" pitchFamily="34" charset="-122"/>
                <a:cs typeface="Georgia" pitchFamily="34" charset="-120"/>
              </a:rPr>
              <a:t>Shift in consumer habits</a:t>
            </a:r>
            <a:endParaRPr lang="en-US" sz="2850" dirty="0"/>
          </a:p>
        </p:txBody>
      </p:sp>
      <p:sp>
        <p:nvSpPr>
          <p:cNvPr id="21" name="Text 19"/>
          <p:cNvSpPr/>
          <p:nvPr/>
        </p:nvSpPr>
        <p:spPr>
          <a:xfrm>
            <a:off x="6838902" y="8420559"/>
            <a:ext cx="10713387"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34000"/>
                  </a:srgbClr>
                </a:solidFill>
                <a:latin typeface="Arial" pitchFamily="34" charset="0"/>
                <a:ea typeface="Arial" pitchFamily="34" charset="-122"/>
                <a:cs typeface="Arial" pitchFamily="34" charset="-120"/>
              </a:rPr>
              <a:t>Younger drinkers choose more affordable options or cut back entirely. Interactive, mobile-first discovery is how the category wins them back.</a:t>
            </a:r>
            <a:endParaRPr lang="en-US" sz="1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4862205"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THE PRODUCT · PAIRPLAYS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31528" cy="9525"/>
          </a:xfrm>
          <a:prstGeom prst="rect">
            <a:avLst/>
          </a:prstGeom>
          <a:solidFill>
            <a:srgbClr val="17130F"/>
          </a:solidFill>
          <a:ln/>
        </p:spPr>
      </p:sp>
      <p:sp>
        <p:nvSpPr>
          <p:cNvPr id="5" name="Text 3"/>
          <p:cNvSpPr/>
          <p:nvPr/>
        </p:nvSpPr>
        <p:spPr>
          <a:xfrm>
            <a:off x="1047740" y="1649374"/>
            <a:ext cx="11944503" cy="822936"/>
          </a:xfrm>
          <a:prstGeom prst="rect">
            <a:avLst/>
          </a:prstGeom>
          <a:noFill/>
          <a:ln/>
        </p:spPr>
        <p:txBody>
          <a:bodyPr wrap="square" lIns="25400" tIns="25400" rIns="25400" bIns="25400" rtlCol="0" anchor="t">
            <a:normAutofit/>
          </a:bodyPr>
          <a:lstStyle/>
          <a:p>
            <a:pPr algn="l" indent="0" marL="0">
              <a:lnSpc>
                <a:spcPct val="90405"/>
              </a:lnSpc>
              <a:buNone/>
            </a:pPr>
            <a:r>
              <a:rPr lang="en-US" sz="6000" dirty="0">
                <a:solidFill>
                  <a:srgbClr val="17130F">
                    <a:alpha val="99000"/>
                  </a:srgbClr>
                </a:solidFill>
                <a:latin typeface="Georgia" pitchFamily="34" charset="0"/>
                <a:ea typeface="Georgia" pitchFamily="34" charset="-122"/>
                <a:cs typeface="Georgia" pitchFamily="34" charset="-120"/>
              </a:rPr>
              <a:t>Play. Learn. Win.</a:t>
            </a:r>
            <a:endParaRPr lang="en-US" sz="6000" dirty="0"/>
          </a:p>
        </p:txBody>
      </p:sp>
      <p:sp>
        <p:nvSpPr>
          <p:cNvPr id="6" name="Text 4"/>
          <p:cNvSpPr/>
          <p:nvPr/>
        </p:nvSpPr>
        <p:spPr>
          <a:xfrm>
            <a:off x="1047740" y="2647978"/>
            <a:ext cx="8829648" cy="891450"/>
          </a:xfrm>
          <a:prstGeom prst="rect">
            <a:avLst/>
          </a:prstGeom>
          <a:noFill/>
          <a:ln/>
        </p:spPr>
        <p:txBody>
          <a:bodyPr wrap="square" lIns="25400" tIns="25400" rIns="25400" bIns="25400" rtlCol="0" anchor="t">
            <a:normAutofit/>
          </a:bodyPr>
          <a:lstStyle/>
          <a:p>
            <a:pPr algn="l" indent="0" marL="0">
              <a:lnSpc>
                <a:spcPct val="138240"/>
              </a:lnSpc>
              <a:buNone/>
            </a:pPr>
            <a:r>
              <a:rPr lang="en-US" sz="2100" dirty="0">
                <a:solidFill>
                  <a:srgbClr val="554E46">
                    <a:alpha val="97000"/>
                  </a:srgbClr>
                </a:solidFill>
                <a:latin typeface="Arial" pitchFamily="34" charset="0"/>
                <a:ea typeface="Arial" pitchFamily="34" charset="-122"/>
                <a:cs typeface="Arial" pitchFamily="34" charset="-120"/>
              </a:rPr>
              <a:t>PourPlays' first mobile game — a food and wine pairing course disguised as a tetris-like game.</a:t>
            </a:r>
            <a:endParaRPr lang="en-US" sz="2100" dirty="0"/>
          </a:p>
        </p:txBody>
      </p:sp>
      <p:sp>
        <p:nvSpPr>
          <p:cNvPr id="7" name="Shape 5"/>
          <p:cNvSpPr/>
          <p:nvPr/>
        </p:nvSpPr>
        <p:spPr>
          <a:xfrm>
            <a:off x="1047740" y="3876508"/>
            <a:ext cx="10858640" cy="9525"/>
          </a:xfrm>
          <a:prstGeom prst="rect">
            <a:avLst/>
          </a:prstGeom>
          <a:solidFill>
            <a:srgbClr val="17130F"/>
          </a:solidFill>
          <a:ln/>
        </p:spPr>
      </p:sp>
      <p:sp>
        <p:nvSpPr>
          <p:cNvPr id="8" name="Shape 6"/>
          <p:cNvSpPr/>
          <p:nvPr/>
        </p:nvSpPr>
        <p:spPr>
          <a:xfrm>
            <a:off x="1047740" y="5776026"/>
            <a:ext cx="10858640" cy="9525"/>
          </a:xfrm>
          <a:prstGeom prst="rect">
            <a:avLst/>
          </a:prstGeom>
          <a:solidFill>
            <a:srgbClr val="D9D2C6">
              <a:alpha val="90000"/>
            </a:srgbClr>
          </a:solidFill>
          <a:ln/>
        </p:spPr>
      </p:sp>
      <p:sp>
        <p:nvSpPr>
          <p:cNvPr id="9" name="Text 7"/>
          <p:cNvSpPr/>
          <p:nvPr/>
        </p:nvSpPr>
        <p:spPr>
          <a:xfrm>
            <a:off x="1047740" y="4677773"/>
            <a:ext cx="1885944"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90000"/>
                  </a:srgbClr>
                </a:solidFill>
                <a:latin typeface="Arial" pitchFamily="34" charset="0"/>
                <a:ea typeface="Arial" pitchFamily="34" charset="-122"/>
                <a:cs typeface="Arial" pitchFamily="34" charset="-120"/>
              </a:rPr>
              <a:t>PLAY</a:t>
            </a:r>
            <a:endParaRPr lang="en-US" sz="1950" dirty="0"/>
          </a:p>
        </p:txBody>
      </p:sp>
      <p:sp>
        <p:nvSpPr>
          <p:cNvPr id="10" name="Text 8"/>
          <p:cNvSpPr/>
          <p:nvPr/>
        </p:nvSpPr>
        <p:spPr>
          <a:xfrm>
            <a:off x="3276544" y="4244380"/>
            <a:ext cx="8888730"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0000"/>
                  </a:srgbClr>
                </a:solidFill>
                <a:latin typeface="Arial" pitchFamily="34" charset="0"/>
                <a:ea typeface="Arial" pitchFamily="34" charset="-122"/>
                <a:cs typeface="Arial" pitchFamily="34" charset="-120"/>
              </a:rPr>
              <a:t>Players catch falling objects that pair well with foods, wines, and grape varietals — earning points and coupons along the way, building their wine knowledge, and progressing up the education ladder.</a:t>
            </a:r>
            <a:endParaRPr lang="en-US" sz="1950" dirty="0"/>
          </a:p>
        </p:txBody>
      </p:sp>
      <p:sp>
        <p:nvSpPr>
          <p:cNvPr id="11" name="Shape 9"/>
          <p:cNvSpPr/>
          <p:nvPr/>
        </p:nvSpPr>
        <p:spPr>
          <a:xfrm>
            <a:off x="1047740" y="7674579"/>
            <a:ext cx="10858640" cy="9525"/>
          </a:xfrm>
          <a:prstGeom prst="rect">
            <a:avLst/>
          </a:prstGeom>
          <a:solidFill>
            <a:srgbClr val="D9D2C6">
              <a:alpha val="81000"/>
            </a:srgbClr>
          </a:solidFill>
          <a:ln/>
        </p:spPr>
      </p:sp>
      <p:sp>
        <p:nvSpPr>
          <p:cNvPr id="12" name="Text 10"/>
          <p:cNvSpPr/>
          <p:nvPr/>
        </p:nvSpPr>
        <p:spPr>
          <a:xfrm>
            <a:off x="1047740" y="6576325"/>
            <a:ext cx="1885944"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81000"/>
                  </a:srgbClr>
                </a:solidFill>
                <a:latin typeface="Arial" pitchFamily="34" charset="0"/>
                <a:ea typeface="Arial" pitchFamily="34" charset="-122"/>
                <a:cs typeface="Arial" pitchFamily="34" charset="-120"/>
              </a:rPr>
              <a:t>LEARN</a:t>
            </a:r>
            <a:endParaRPr lang="en-US" sz="1950" dirty="0"/>
          </a:p>
        </p:txBody>
      </p:sp>
      <p:sp>
        <p:nvSpPr>
          <p:cNvPr id="13" name="Text 11"/>
          <p:cNvSpPr/>
          <p:nvPr/>
        </p:nvSpPr>
        <p:spPr>
          <a:xfrm>
            <a:off x="3276544" y="5944839"/>
            <a:ext cx="8888730" cy="1623016"/>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1000"/>
                  </a:srgbClr>
                </a:solidFill>
                <a:latin typeface="Arial" pitchFamily="34" charset="0"/>
                <a:ea typeface="Arial" pitchFamily="34" charset="-122"/>
                <a:cs typeface="Arial" pitchFamily="34" charset="-120"/>
              </a:rPr>
              <a:t>Players start as Casual Drinkers and progress through 5 stages: Enthusiast → Connoisseur → Sommelier → Master. Each stage has 3 Levels (15 total). Each Level features 3 modes (Single Target, Normal, Avoid) with 7 Rounds each: Red, White, Dessert, Sparkling, Grape, Region &amp; Bonus.</a:t>
            </a:r>
            <a:endParaRPr lang="en-US" sz="1950" dirty="0"/>
          </a:p>
        </p:txBody>
      </p:sp>
      <p:sp>
        <p:nvSpPr>
          <p:cNvPr id="14" name="Text 12"/>
          <p:cNvSpPr/>
          <p:nvPr/>
        </p:nvSpPr>
        <p:spPr>
          <a:xfrm>
            <a:off x="1047740" y="8485023"/>
            <a:ext cx="1885944"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66000"/>
                  </a:srgbClr>
                </a:solidFill>
                <a:latin typeface="Arial" pitchFamily="34" charset="0"/>
                <a:ea typeface="Arial" pitchFamily="34" charset="-122"/>
                <a:cs typeface="Arial" pitchFamily="34" charset="-120"/>
              </a:rPr>
              <a:t>WIN</a:t>
            </a:r>
            <a:endParaRPr lang="en-US" sz="1950" dirty="0"/>
          </a:p>
        </p:txBody>
      </p:sp>
      <p:sp>
        <p:nvSpPr>
          <p:cNvPr id="15" name="Text 13"/>
          <p:cNvSpPr/>
          <p:nvPr/>
        </p:nvSpPr>
        <p:spPr>
          <a:xfrm>
            <a:off x="3276544" y="8051630"/>
            <a:ext cx="8888730"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66000"/>
                  </a:srgbClr>
                </a:solidFill>
                <a:latin typeface="Arial" pitchFamily="34" charset="0"/>
                <a:ea typeface="Arial" pitchFamily="34" charset="-122"/>
                <a:cs typeface="Arial" pitchFamily="34" charset="-120"/>
              </a:rPr>
              <a:t>Players win every time they log in and play. Each Round unlocks coupons and Wine Cellar cards. Daily, Weekly, and Monthly leaderboard leaders win Golden Coupons — bottles, cases, and subscriptions at up to 99% off.</a:t>
            </a:r>
            <a:endParaRPr lang="en-US" sz="1950" dirty="0"/>
          </a:p>
        </p:txBody>
      </p:sp>
      <p:sp>
        <p:nvSpPr>
          <p:cNvPr id="16" name="Shape 14"/>
          <p:cNvSpPr/>
          <p:nvPr/>
        </p:nvSpPr>
        <p:spPr>
          <a:xfrm>
            <a:off x="12670775" y="3481877"/>
            <a:ext cx="1995367" cy="4275814"/>
          </a:xfrm>
          <a:prstGeom prst="rect">
            <a:avLst/>
          </a:prstGeom>
          <a:solidFill>
            <a:srgbClr val="FFFFFF">
              <a:alpha val="87000"/>
            </a:srgbClr>
          </a:solidFill>
          <a:ln w="8248">
            <a:solidFill>
              <a:srgbClr val="D9D2C6">
                <a:alpha val="87000"/>
              </a:srgbClr>
            </a:solidFill>
            <a:prstDash val="solid"/>
          </a:ln>
        </p:spPr>
      </p:sp>
      <p:pic>
        <p:nvPicPr>
          <p:cNvPr id="17" name="Image 0" descr="preencoded.png">    </p:cNvPr>
          <p:cNvPicPr>
            <a:picLocks noChangeAspect="1"/>
          </p:cNvPicPr>
          <p:nvPr/>
        </p:nvPicPr>
        <p:blipFill>
          <a:blip r:embed="rId1">
            <a:alphaModFix amt="87000"/>
          </a:blip>
          <a:srcRect l="10624" r="10624" t="0" b="0"/>
          <a:stretch/>
        </p:blipFill>
        <p:spPr>
          <a:xfrm>
            <a:off x="12793038" y="3604139"/>
            <a:ext cx="1750845" cy="4031290"/>
          </a:xfrm>
          <a:prstGeom prst="rect">
            <a:avLst/>
          </a:prstGeom>
        </p:spPr>
      </p:pic>
      <p:sp>
        <p:nvSpPr>
          <p:cNvPr id="18" name="Shape 15"/>
          <p:cNvSpPr/>
          <p:nvPr/>
        </p:nvSpPr>
        <p:spPr>
          <a:xfrm>
            <a:off x="14921271" y="3048182"/>
            <a:ext cx="2313893" cy="5196826"/>
          </a:xfrm>
          <a:prstGeom prst="rect">
            <a:avLst/>
          </a:prstGeom>
          <a:solidFill>
            <a:srgbClr val="FFFFFF">
              <a:alpha val="76000"/>
            </a:srgbClr>
          </a:solidFill>
          <a:ln w="8232">
            <a:solidFill>
              <a:srgbClr val="D9D2C6">
                <a:alpha val="76000"/>
              </a:srgbClr>
            </a:solidFill>
            <a:prstDash val="solid"/>
          </a:ln>
        </p:spPr>
      </p:sp>
      <p:pic>
        <p:nvPicPr>
          <p:cNvPr id="19" name="Image 1" descr="preencoded.png">    </p:cNvPr>
          <p:cNvPicPr>
            <a:picLocks noChangeAspect="1"/>
          </p:cNvPicPr>
          <p:nvPr/>
        </p:nvPicPr>
        <p:blipFill>
          <a:blip r:embed="rId2">
            <a:alphaModFix amt="76000"/>
          </a:blip>
          <a:srcRect l="12110" r="12110" t="0" b="0"/>
          <a:stretch/>
        </p:blipFill>
        <p:spPr>
          <a:xfrm>
            <a:off x="15043295" y="3170205"/>
            <a:ext cx="2069846" cy="49527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4997921"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TRACTION &amp; PARTNERSHIPS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347" cy="9525"/>
          </a:xfrm>
          <a:prstGeom prst="rect">
            <a:avLst/>
          </a:prstGeom>
          <a:solidFill>
            <a:srgbClr val="17130F"/>
          </a:solidFill>
          <a:ln/>
        </p:spPr>
      </p:sp>
      <p:sp>
        <p:nvSpPr>
          <p:cNvPr id="5" name="Text 3"/>
          <p:cNvSpPr/>
          <p:nvPr/>
        </p:nvSpPr>
        <p:spPr>
          <a:xfrm>
            <a:off x="1047740" y="1725580"/>
            <a:ext cx="14668472" cy="830558"/>
          </a:xfrm>
          <a:prstGeom prst="rect">
            <a:avLst/>
          </a:prstGeom>
          <a:noFill/>
          <a:ln/>
        </p:spPr>
        <p:txBody>
          <a:bodyPr wrap="square" lIns="25400" tIns="25400" rIns="25400" bIns="25400" rtlCol="0" anchor="t">
            <a:normAutofit/>
          </a:bodyPr>
          <a:lstStyle/>
          <a:p>
            <a:pPr algn="l" indent="0" marL="0">
              <a:lnSpc>
                <a:spcPct val="91282"/>
              </a:lnSpc>
              <a:buNone/>
            </a:pPr>
            <a:r>
              <a:rPr lang="en-US" sz="6000" dirty="0">
                <a:solidFill>
                  <a:srgbClr val="17130F">
                    <a:alpha val="99000"/>
                  </a:srgbClr>
                </a:solidFill>
                <a:latin typeface="Georgia" pitchFamily="34" charset="0"/>
                <a:ea typeface="Georgia" pitchFamily="34" charset="-122"/>
                <a:cs typeface="Georgia" pitchFamily="34" charset="-120"/>
              </a:rPr>
              <a:t>Live product. Live partnerships. Live wins.</a:t>
            </a:r>
            <a:endParaRPr lang="en-US" sz="6000" dirty="0"/>
          </a:p>
        </p:txBody>
      </p:sp>
      <p:sp>
        <p:nvSpPr>
          <p:cNvPr id="6" name="Shape 4"/>
          <p:cNvSpPr/>
          <p:nvPr/>
        </p:nvSpPr>
        <p:spPr>
          <a:xfrm>
            <a:off x="1047740" y="3011703"/>
            <a:ext cx="16192508" cy="9525"/>
          </a:xfrm>
          <a:prstGeom prst="rect">
            <a:avLst/>
          </a:prstGeom>
          <a:solidFill>
            <a:srgbClr val="17130F"/>
          </a:solidFill>
          <a:ln/>
        </p:spPr>
      </p:sp>
      <p:sp>
        <p:nvSpPr>
          <p:cNvPr id="7" name="Shape 5"/>
          <p:cNvSpPr/>
          <p:nvPr/>
        </p:nvSpPr>
        <p:spPr>
          <a:xfrm>
            <a:off x="1047740" y="5059117"/>
            <a:ext cx="16192508" cy="9525"/>
          </a:xfrm>
          <a:prstGeom prst="rect">
            <a:avLst/>
          </a:prstGeom>
          <a:solidFill>
            <a:srgbClr val="D9D2C6">
              <a:alpha val="93000"/>
            </a:srgbClr>
          </a:solidFill>
          <a:ln/>
        </p:spPr>
      </p:sp>
      <p:sp>
        <p:nvSpPr>
          <p:cNvPr id="8" name="Shape 6"/>
          <p:cNvSpPr/>
          <p:nvPr/>
        </p:nvSpPr>
        <p:spPr>
          <a:xfrm>
            <a:off x="1047740" y="3031463"/>
            <a:ext cx="35829" cy="2035922"/>
          </a:xfrm>
          <a:prstGeom prst="rect">
            <a:avLst/>
          </a:prstGeom>
          <a:solidFill>
            <a:srgbClr val="8A1225">
              <a:alpha val="93000"/>
            </a:srgbClr>
          </a:solidFill>
          <a:ln/>
        </p:spPr>
      </p:sp>
      <p:sp>
        <p:nvSpPr>
          <p:cNvPr id="9" name="Text 7"/>
          <p:cNvSpPr/>
          <p:nvPr/>
        </p:nvSpPr>
        <p:spPr>
          <a:xfrm>
            <a:off x="1407408" y="3396644"/>
            <a:ext cx="17416125"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93000"/>
                  </a:srgbClr>
                </a:solidFill>
                <a:latin typeface="Arial" pitchFamily="34" charset="0"/>
                <a:ea typeface="Arial" pitchFamily="34" charset="-122"/>
                <a:cs typeface="Arial" pitchFamily="34" charset="-120"/>
              </a:rPr>
              <a:t>AFFILIATE PROGRAMS</a:t>
            </a:r>
            <a:endParaRPr lang="en-US" sz="1950" dirty="0"/>
          </a:p>
        </p:txBody>
      </p:sp>
      <p:sp>
        <p:nvSpPr>
          <p:cNvPr id="10" name="Text 8"/>
          <p:cNvSpPr/>
          <p:nvPr/>
        </p:nvSpPr>
        <p:spPr>
          <a:xfrm>
            <a:off x="1407408" y="3870947"/>
            <a:ext cx="14225552"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3000"/>
                  </a:srgbClr>
                </a:solidFill>
                <a:latin typeface="Arial" pitchFamily="34" charset="0"/>
                <a:ea typeface="Arial" pitchFamily="34" charset="-122"/>
                <a:cs typeface="Arial" pitchFamily="34" charset="-120"/>
              </a:rPr>
              <a:t>Laithwaites · Wine.com · Total Wine · FlexOffers — standard 2% rev-share affiliate programs operational at scale. PourPlays plugs into existing infrastructure on day one.</a:t>
            </a:r>
            <a:endParaRPr lang="en-US" sz="2025" dirty="0"/>
          </a:p>
        </p:txBody>
      </p:sp>
      <p:sp>
        <p:nvSpPr>
          <p:cNvPr id="11" name="Shape 9"/>
          <p:cNvSpPr/>
          <p:nvPr/>
        </p:nvSpPr>
        <p:spPr>
          <a:xfrm>
            <a:off x="1047740" y="7516949"/>
            <a:ext cx="16192508" cy="9525"/>
          </a:xfrm>
          <a:prstGeom prst="rect">
            <a:avLst/>
          </a:prstGeom>
          <a:solidFill>
            <a:srgbClr val="D9D2C6">
              <a:alpha val="84000"/>
            </a:srgbClr>
          </a:solidFill>
          <a:ln/>
        </p:spPr>
      </p:sp>
      <p:sp>
        <p:nvSpPr>
          <p:cNvPr id="12" name="Shape 10"/>
          <p:cNvSpPr/>
          <p:nvPr/>
        </p:nvSpPr>
        <p:spPr>
          <a:xfrm>
            <a:off x="1047740" y="5083764"/>
            <a:ext cx="35829" cy="2441453"/>
          </a:xfrm>
          <a:prstGeom prst="rect">
            <a:avLst/>
          </a:prstGeom>
          <a:solidFill>
            <a:srgbClr val="8A1225">
              <a:alpha val="84000"/>
            </a:srgbClr>
          </a:solidFill>
          <a:ln/>
        </p:spPr>
      </p:sp>
      <p:sp>
        <p:nvSpPr>
          <p:cNvPr id="13" name="Text 11"/>
          <p:cNvSpPr/>
          <p:nvPr/>
        </p:nvSpPr>
        <p:spPr>
          <a:xfrm>
            <a:off x="1407408" y="5421211"/>
            <a:ext cx="17416125"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84000"/>
                  </a:srgbClr>
                </a:solidFill>
                <a:latin typeface="Arial" pitchFamily="34" charset="0"/>
                <a:ea typeface="Arial" pitchFamily="34" charset="-122"/>
                <a:cs typeface="Arial" pitchFamily="34" charset="-120"/>
              </a:rPr>
              <a:t>DIRECT WINES · 500,000 U.S. SUBSCRIBERS</a:t>
            </a:r>
            <a:endParaRPr lang="en-US" sz="1950" dirty="0"/>
          </a:p>
        </p:txBody>
      </p:sp>
      <p:sp>
        <p:nvSpPr>
          <p:cNvPr id="14" name="Text 12"/>
          <p:cNvSpPr/>
          <p:nvPr/>
        </p:nvSpPr>
        <p:spPr>
          <a:xfrm>
            <a:off x="1407408" y="5895515"/>
            <a:ext cx="14225552"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84000"/>
                  </a:srgbClr>
                </a:solidFill>
                <a:latin typeface="Arial" pitchFamily="34" charset="0"/>
                <a:ea typeface="Arial" pitchFamily="34" charset="-122"/>
                <a:cs typeface="Arial" pitchFamily="34" charset="-120"/>
              </a:rPr>
              <a:t>Agreement to embed Laithwaites Wines on PairPlays. 500,000 U.S. subscribers will receive Freemium PourPlays accounts. Laithwaites will issue Regular and Golden Coupons through the game.</a:t>
            </a:r>
            <a:endParaRPr lang="en-US" sz="2025" dirty="0"/>
          </a:p>
        </p:txBody>
      </p:sp>
      <p:sp>
        <p:nvSpPr>
          <p:cNvPr id="15" name="Text 13"/>
          <p:cNvSpPr/>
          <p:nvPr/>
        </p:nvSpPr>
        <p:spPr>
          <a:xfrm>
            <a:off x="1407408" y="6832753"/>
            <a:ext cx="17416125" cy="384806"/>
          </a:xfrm>
          <a:prstGeom prst="rect">
            <a:avLst/>
          </a:prstGeom>
          <a:noFill/>
          <a:ln/>
        </p:spPr>
        <p:txBody>
          <a:bodyPr wrap="square" lIns="25400" tIns="25400" rIns="25400" bIns="25400" rtlCol="0" anchor="t">
            <a:normAutofit/>
          </a:bodyPr>
          <a:lstStyle/>
          <a:p>
            <a:pPr algn="l" indent="0" marL="0">
              <a:lnSpc>
                <a:spcPct val="123332"/>
              </a:lnSpc>
              <a:buNone/>
            </a:pPr>
            <a:r>
              <a:rPr lang="en-US" sz="1950" i="1" dirty="0">
                <a:solidFill>
                  <a:srgbClr val="6A6156">
                    <a:alpha val="84000"/>
                  </a:srgbClr>
                </a:solidFill>
                <a:latin typeface="Georgia" pitchFamily="34" charset="0"/>
                <a:ea typeface="Georgia" pitchFamily="34" charset="-122"/>
                <a:cs typeface="Georgia" pitchFamily="34" charset="-120"/>
              </a:rPr>
              <a:t>www.directwinesinc.com · www.laithwaites.com</a:t>
            </a:r>
            <a:endParaRPr lang="en-US" sz="1950" dirty="0"/>
          </a:p>
        </p:txBody>
      </p:sp>
      <p:sp>
        <p:nvSpPr>
          <p:cNvPr id="16" name="Shape 14"/>
          <p:cNvSpPr/>
          <p:nvPr/>
        </p:nvSpPr>
        <p:spPr>
          <a:xfrm>
            <a:off x="1047740" y="7555930"/>
            <a:ext cx="35829" cy="2027654"/>
          </a:xfrm>
          <a:prstGeom prst="rect">
            <a:avLst/>
          </a:prstGeom>
          <a:solidFill>
            <a:srgbClr val="8A1225">
              <a:alpha val="66000"/>
            </a:srgbClr>
          </a:solidFill>
          <a:ln/>
        </p:spPr>
      </p:sp>
      <p:sp>
        <p:nvSpPr>
          <p:cNvPr id="17" name="Text 15"/>
          <p:cNvSpPr/>
          <p:nvPr/>
        </p:nvSpPr>
        <p:spPr>
          <a:xfrm>
            <a:off x="1407408" y="7921110"/>
            <a:ext cx="17416125"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351" kern="0" dirty="0">
                <a:solidFill>
                  <a:srgbClr val="8A1225">
                    <a:alpha val="66000"/>
                  </a:srgbClr>
                </a:solidFill>
                <a:latin typeface="Arial" pitchFamily="34" charset="0"/>
                <a:ea typeface="Arial" pitchFamily="34" charset="-122"/>
                <a:cs typeface="Arial" pitchFamily="34" charset="-120"/>
              </a:rPr>
              <a:t>INBOUND WINERY INTEREST</a:t>
            </a:r>
            <a:endParaRPr lang="en-US" sz="1950" dirty="0"/>
          </a:p>
        </p:txBody>
      </p:sp>
      <p:sp>
        <p:nvSpPr>
          <p:cNvPr id="18" name="Text 16"/>
          <p:cNvSpPr/>
          <p:nvPr/>
        </p:nvSpPr>
        <p:spPr>
          <a:xfrm>
            <a:off x="1407408" y="8395414"/>
            <a:ext cx="14225552"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66000"/>
                  </a:srgbClr>
                </a:solidFill>
                <a:latin typeface="Arial" pitchFamily="34" charset="0"/>
                <a:ea typeface="Arial" pitchFamily="34" charset="-122"/>
                <a:cs typeface="Arial" pitchFamily="34" charset="-120"/>
              </a:rPr>
              <a:t>Adair Family Wines · Agajanian Vineyards · Domaine de Chevigneux · Domaine della · Paumanok Vineyards · The Wine Group — inbound interest from wineries and followers eager to engage next-gen consumers.</a:t>
            </a:r>
            <a:endParaRPr lang="en-US" sz="20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2859636"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MEET THE TEAM</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02502" cy="9525"/>
          </a:xfrm>
          <a:prstGeom prst="rect">
            <a:avLst/>
          </a:prstGeom>
          <a:solidFill>
            <a:srgbClr val="17130F"/>
          </a:solidFill>
          <a:ln/>
        </p:spPr>
      </p:sp>
      <p:sp>
        <p:nvSpPr>
          <p:cNvPr id="5" name="Shape 3"/>
          <p:cNvSpPr/>
          <p:nvPr/>
        </p:nvSpPr>
        <p:spPr>
          <a:xfrm>
            <a:off x="1051502" y="1788875"/>
            <a:ext cx="4945446" cy="7751127"/>
          </a:xfrm>
          <a:prstGeom prst="rect">
            <a:avLst/>
          </a:prstGeom>
          <a:solidFill>
            <a:srgbClr val="FFFFFF">
              <a:alpha val="92000"/>
            </a:srgbClr>
          </a:solidFill>
          <a:ln w="8256">
            <a:solidFill>
              <a:srgbClr val="D9D2C6">
                <a:alpha val="92000"/>
              </a:srgbClr>
            </a:solidFill>
            <a:prstDash val="solid"/>
          </a:ln>
        </p:spPr>
      </p:sp>
      <p:pic>
        <p:nvPicPr>
          <p:cNvPr id="6" name="Image 0" descr="preencoded.png">    </p:cNvPr>
          <p:cNvPicPr>
            <a:picLocks noChangeAspect="1"/>
          </p:cNvPicPr>
          <p:nvPr/>
        </p:nvPicPr>
        <p:blipFill>
          <a:blip r:embed="rId1">
            <a:alphaModFix amt="92000"/>
          </a:blip>
          <a:srcRect l="11100" r="11100" t="0" b="0"/>
          <a:stretch/>
        </p:blipFill>
        <p:spPr>
          <a:xfrm>
            <a:off x="1211885" y="1949259"/>
            <a:ext cx="4624680" cy="7430360"/>
          </a:xfrm>
          <a:prstGeom prst="rect">
            <a:avLst/>
          </a:prstGeom>
        </p:spPr>
      </p:pic>
      <p:sp>
        <p:nvSpPr>
          <p:cNvPr id="7" name="Text 4"/>
          <p:cNvSpPr/>
          <p:nvPr/>
        </p:nvSpPr>
        <p:spPr>
          <a:xfrm>
            <a:off x="6857936" y="2816452"/>
            <a:ext cx="11420543" cy="876292"/>
          </a:xfrm>
          <a:prstGeom prst="rect">
            <a:avLst/>
          </a:prstGeom>
          <a:noFill/>
          <a:ln/>
        </p:spPr>
        <p:txBody>
          <a:bodyPr wrap="square" lIns="25400" tIns="25400" rIns="25400" bIns="25400" rtlCol="0" anchor="t">
            <a:normAutofit/>
          </a:bodyPr>
          <a:lstStyle/>
          <a:p>
            <a:pPr algn="l" indent="0" marL="0">
              <a:lnSpc>
                <a:spcPct val="87898"/>
              </a:lnSpc>
              <a:buNone/>
            </a:pPr>
            <a:r>
              <a:rPr lang="en-US" sz="6600" dirty="0">
                <a:solidFill>
                  <a:srgbClr val="17130F">
                    <a:alpha val="94000"/>
                  </a:srgbClr>
                </a:solidFill>
                <a:latin typeface="Georgia" pitchFamily="34" charset="0"/>
                <a:ea typeface="Georgia" pitchFamily="34" charset="-122"/>
                <a:cs typeface="Georgia" pitchFamily="34" charset="-120"/>
              </a:rPr>
              <a:t>Byron Bennett</a:t>
            </a:r>
            <a:endParaRPr lang="en-US" sz="6600" dirty="0"/>
          </a:p>
        </p:txBody>
      </p:sp>
      <p:sp>
        <p:nvSpPr>
          <p:cNvPr id="8" name="Text 5"/>
          <p:cNvSpPr/>
          <p:nvPr/>
        </p:nvSpPr>
        <p:spPr>
          <a:xfrm>
            <a:off x="6857936" y="3837423"/>
            <a:ext cx="11420543"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spc="315" kern="0" dirty="0">
                <a:solidFill>
                  <a:srgbClr val="8A1225">
                    <a:alpha val="87000"/>
                  </a:srgbClr>
                </a:solidFill>
                <a:latin typeface="Arial" pitchFamily="34" charset="0"/>
                <a:ea typeface="Arial" pitchFamily="34" charset="-122"/>
                <a:cs typeface="Arial" pitchFamily="34" charset="-120"/>
              </a:rPr>
              <a:t>CEO &amp; Founder</a:t>
            </a:r>
            <a:endParaRPr lang="en-US" sz="2250" dirty="0"/>
          </a:p>
        </p:txBody>
      </p:sp>
      <p:sp>
        <p:nvSpPr>
          <p:cNvPr id="9" name="Shape 6"/>
          <p:cNvSpPr/>
          <p:nvPr/>
        </p:nvSpPr>
        <p:spPr>
          <a:xfrm>
            <a:off x="6857936" y="4501620"/>
            <a:ext cx="7282165" cy="9525"/>
          </a:xfrm>
          <a:prstGeom prst="rect">
            <a:avLst/>
          </a:prstGeom>
          <a:solidFill>
            <a:srgbClr val="17130F"/>
          </a:solidFill>
          <a:ln/>
        </p:spPr>
      </p:sp>
      <p:sp>
        <p:nvSpPr>
          <p:cNvPr id="10" name="Text 7"/>
          <p:cNvSpPr/>
          <p:nvPr/>
        </p:nvSpPr>
        <p:spPr>
          <a:xfrm>
            <a:off x="6857936" y="4908164"/>
            <a:ext cx="10693781" cy="2238224"/>
          </a:xfrm>
          <a:prstGeom prst="rect">
            <a:avLst/>
          </a:prstGeom>
          <a:noFill/>
          <a:ln/>
        </p:spPr>
        <p:txBody>
          <a:bodyPr wrap="square" lIns="25400" tIns="25400" rIns="25400" bIns="25400" rtlCol="0" anchor="t">
            <a:normAutofit/>
          </a:bodyPr>
          <a:lstStyle/>
          <a:p>
            <a:pPr algn="l" indent="0" marL="0">
              <a:lnSpc>
                <a:spcPct val="142560"/>
              </a:lnSpc>
              <a:buNone/>
            </a:pPr>
            <a:r>
              <a:rPr lang="en-US" sz="2100" dirty="0">
                <a:solidFill>
                  <a:srgbClr val="554E46">
                    <a:alpha val="68000"/>
                  </a:srgbClr>
                </a:solidFill>
                <a:latin typeface="Arial" pitchFamily="34" charset="0"/>
                <a:ea typeface="Arial" pitchFamily="34" charset="-122"/>
                <a:cs typeface="Arial" pitchFamily="34" charset="-120"/>
              </a:rPr>
              <a:t>With over 20 years in the wine industry, Byron has served as founder of Discovery Wines in New York City, creator of the VitiVini wine board game, and author of Wine 101. His career spans credit analysis, investment banking, asset management, pharmaceuticals, consumer retail, fintech, and maritime transportation—experience that fuels practical innovation and disciplined strategic planning. Wharton School graduate.</a:t>
            </a:r>
            <a:endParaRPr lang="en-US" sz="2100" dirty="0"/>
          </a:p>
        </p:txBody>
      </p:sp>
      <p:sp>
        <p:nvSpPr>
          <p:cNvPr id="11" name="Shape 8"/>
          <p:cNvSpPr/>
          <p:nvPr/>
        </p:nvSpPr>
        <p:spPr>
          <a:xfrm>
            <a:off x="6857936" y="7397008"/>
            <a:ext cx="3498593" cy="9525"/>
          </a:xfrm>
          <a:prstGeom prst="rect">
            <a:avLst/>
          </a:prstGeom>
          <a:solidFill>
            <a:srgbClr val="D9D2C6"/>
          </a:solidFill>
          <a:ln/>
        </p:spPr>
      </p:sp>
      <p:sp>
        <p:nvSpPr>
          <p:cNvPr id="12" name="Text 9"/>
          <p:cNvSpPr/>
          <p:nvPr/>
        </p:nvSpPr>
        <p:spPr>
          <a:xfrm>
            <a:off x="6857936" y="7787052"/>
            <a:ext cx="11420543" cy="384806"/>
          </a:xfrm>
          <a:prstGeom prst="rect">
            <a:avLst/>
          </a:prstGeom>
          <a:noFill/>
          <a:ln/>
        </p:spPr>
        <p:txBody>
          <a:bodyPr wrap="square" lIns="25400" tIns="25400" rIns="25400" bIns="25400" rtlCol="0" anchor="t">
            <a:normAutofit/>
          </a:bodyPr>
          <a:lstStyle/>
          <a:p>
            <a:pPr algn="l" indent="0" marL="0">
              <a:lnSpc>
                <a:spcPct val="123332"/>
              </a:lnSpc>
              <a:buNone/>
            </a:pPr>
            <a:r>
              <a:rPr lang="en-US" sz="1950" i="1" dirty="0">
                <a:solidFill>
                  <a:srgbClr val="6A6156">
                    <a:alpha val="22000"/>
                  </a:srgbClr>
                </a:solidFill>
                <a:latin typeface="Georgia" pitchFamily="34" charset="0"/>
                <a:ea typeface="Georgia" pitchFamily="34" charset="-122"/>
                <a:cs typeface="Georgia" pitchFamily="34" charset="-120"/>
              </a:rPr>
              <a:t>Wharton Undergraduate Business School</a:t>
            </a:r>
            <a:endParaRPr lang="en-US" sz="1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2859636"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MEET THE TEAM</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07025" cy="9525"/>
          </a:xfrm>
          <a:prstGeom prst="rect">
            <a:avLst/>
          </a:prstGeom>
          <a:solidFill>
            <a:srgbClr val="17130F"/>
          </a:solidFill>
          <a:ln/>
        </p:spPr>
      </p:sp>
      <p:sp>
        <p:nvSpPr>
          <p:cNvPr id="5" name="Shape 3"/>
          <p:cNvSpPr/>
          <p:nvPr/>
        </p:nvSpPr>
        <p:spPr>
          <a:xfrm>
            <a:off x="1047740" y="1465402"/>
            <a:ext cx="2114514" cy="2492957"/>
          </a:xfrm>
          <a:prstGeom prst="rect">
            <a:avLst/>
          </a:prstGeom>
          <a:solidFill>
            <a:srgbClr val="FFFFFF">
              <a:alpha val="95000"/>
            </a:srgbClr>
          </a:solidFill>
          <a:ln w="8268">
            <a:solidFill>
              <a:srgbClr val="D9D2C6">
                <a:alpha val="95000"/>
              </a:srgbClr>
            </a:solidFill>
            <a:prstDash val="solid"/>
          </a:ln>
        </p:spPr>
      </p:sp>
      <p:pic>
        <p:nvPicPr>
          <p:cNvPr id="6" name="Image 0" descr="preencoded.png">    </p:cNvPr>
          <p:cNvPicPr>
            <a:picLocks noChangeAspect="1"/>
          </p:cNvPicPr>
          <p:nvPr/>
        </p:nvPicPr>
        <p:blipFill>
          <a:blip r:embed="rId1">
            <a:alphaModFix amt="95000"/>
          </a:blip>
          <a:srcRect l="0" r="0" t="0" b="4094"/>
          <a:stretch/>
        </p:blipFill>
        <p:spPr>
          <a:xfrm>
            <a:off x="1151222" y="1568884"/>
            <a:ext cx="1907549" cy="2285993"/>
          </a:xfrm>
          <a:prstGeom prst="rect">
            <a:avLst/>
          </a:prstGeom>
        </p:spPr>
      </p:pic>
      <p:sp>
        <p:nvSpPr>
          <p:cNvPr id="7" name="Text 4"/>
          <p:cNvSpPr/>
          <p:nvPr/>
        </p:nvSpPr>
        <p:spPr>
          <a:xfrm>
            <a:off x="1047740" y="4091684"/>
            <a:ext cx="5350496" cy="449530"/>
          </a:xfrm>
          <a:prstGeom prst="rect">
            <a:avLst/>
          </a:prstGeom>
          <a:noFill/>
          <a:ln/>
        </p:spPr>
        <p:txBody>
          <a:bodyPr wrap="square" lIns="25400" tIns="25400" rIns="25400" bIns="25400" rtlCol="0" anchor="t">
            <a:normAutofit/>
          </a:bodyPr>
          <a:lstStyle/>
          <a:p>
            <a:pPr algn="l" indent="0" marL="0">
              <a:lnSpc>
                <a:spcPct val="95095"/>
              </a:lnSpc>
              <a:buNone/>
            </a:pPr>
            <a:r>
              <a:rPr lang="en-US" sz="3000" dirty="0">
                <a:solidFill>
                  <a:srgbClr val="17130F">
                    <a:alpha val="95000"/>
                  </a:srgbClr>
                </a:solidFill>
                <a:latin typeface="Georgia" pitchFamily="34" charset="0"/>
                <a:ea typeface="Georgia" pitchFamily="34" charset="-122"/>
                <a:cs typeface="Georgia" pitchFamily="34" charset="-120"/>
              </a:rPr>
              <a:t>Luis E. Rivera Cuyar</a:t>
            </a:r>
            <a:endParaRPr lang="en-US" sz="3000" dirty="0"/>
          </a:p>
        </p:txBody>
      </p:sp>
      <p:sp>
        <p:nvSpPr>
          <p:cNvPr id="8" name="Text 5"/>
          <p:cNvSpPr/>
          <p:nvPr/>
        </p:nvSpPr>
        <p:spPr>
          <a:xfrm>
            <a:off x="1047740" y="4579294"/>
            <a:ext cx="5350496" cy="335756"/>
          </a:xfrm>
          <a:prstGeom prst="rect">
            <a:avLst/>
          </a:prstGeom>
          <a:noFill/>
          <a:ln/>
        </p:spPr>
        <p:txBody>
          <a:bodyPr wrap="square" lIns="25400" tIns="25400" rIns="25400" bIns="25400" rtlCol="0" anchor="t">
            <a:normAutofit/>
          </a:bodyPr>
          <a:lstStyle/>
          <a:p>
            <a:pPr algn="l" indent="0" marL="0">
              <a:lnSpc>
                <a:spcPct val="109091"/>
              </a:lnSpc>
              <a:buNone/>
            </a:pPr>
            <a:r>
              <a:rPr lang="en-US" sz="1875" b="1" spc="263" kern="0" dirty="0">
                <a:solidFill>
                  <a:srgbClr val="8A1225">
                    <a:alpha val="95000"/>
                  </a:srgbClr>
                </a:solidFill>
                <a:latin typeface="Arial" pitchFamily="34" charset="0"/>
                <a:ea typeface="Arial" pitchFamily="34" charset="-122"/>
                <a:cs typeface="Arial" pitchFamily="34" charset="-120"/>
              </a:rPr>
              <a:t>CTO</a:t>
            </a:r>
            <a:endParaRPr lang="en-US" sz="1875" dirty="0"/>
          </a:p>
        </p:txBody>
      </p:sp>
      <p:sp>
        <p:nvSpPr>
          <p:cNvPr id="9" name="Shape 6"/>
          <p:cNvSpPr/>
          <p:nvPr/>
        </p:nvSpPr>
        <p:spPr>
          <a:xfrm>
            <a:off x="1047740" y="4991241"/>
            <a:ext cx="4864087" cy="9525"/>
          </a:xfrm>
          <a:prstGeom prst="rect">
            <a:avLst/>
          </a:prstGeom>
          <a:solidFill>
            <a:srgbClr val="17130F">
              <a:alpha val="95000"/>
            </a:srgbClr>
          </a:solidFill>
          <a:ln/>
        </p:spPr>
      </p:sp>
      <p:sp>
        <p:nvSpPr>
          <p:cNvPr id="10" name="Text 7"/>
          <p:cNvSpPr/>
          <p:nvPr/>
        </p:nvSpPr>
        <p:spPr>
          <a:xfrm>
            <a:off x="1047740" y="5115049"/>
            <a:ext cx="5010010" cy="2438212"/>
          </a:xfrm>
          <a:prstGeom prst="rect">
            <a:avLst/>
          </a:prstGeom>
          <a:noFill/>
          <a:ln/>
        </p:spPr>
        <p:txBody>
          <a:bodyPr wrap="square" lIns="25400" tIns="25400" rIns="25400" bIns="25400" rtlCol="0" anchor="t">
            <a:normAutofit/>
          </a:bodyPr>
          <a:lstStyle/>
          <a:p>
            <a:pPr algn="l" indent="0" marL="0">
              <a:lnSpc>
                <a:spcPct val="129600"/>
              </a:lnSpc>
              <a:buNone/>
            </a:pPr>
            <a:r>
              <a:rPr lang="en-US" sz="1800" dirty="0">
                <a:solidFill>
                  <a:srgbClr val="554E46">
                    <a:alpha val="95000"/>
                  </a:srgbClr>
                </a:solidFill>
                <a:latin typeface="Arial" pitchFamily="34" charset="0"/>
                <a:ea typeface="Arial" pitchFamily="34" charset="-122"/>
                <a:cs typeface="Arial" pitchFamily="34" charset="-120"/>
              </a:rPr>
              <a:t>Founder of Riv Lux Media. Brooklyn-based creative technologist with 10+ years in digital media, photography, and cinematography. Worked with RED, CANON, SONY, PANASONIC, ARRI, and PANAVISION. Born in Puerto Rico, built in New York — brings a unique visual and technical edge to PourPlays.</a:t>
            </a:r>
            <a:endParaRPr lang="en-US" sz="1800" dirty="0"/>
          </a:p>
        </p:txBody>
      </p:sp>
      <p:sp>
        <p:nvSpPr>
          <p:cNvPr id="11" name="Shape 8"/>
          <p:cNvSpPr/>
          <p:nvPr/>
        </p:nvSpPr>
        <p:spPr>
          <a:xfrm>
            <a:off x="1047740" y="8116029"/>
            <a:ext cx="4864087" cy="9525"/>
          </a:xfrm>
          <a:prstGeom prst="rect">
            <a:avLst/>
          </a:prstGeom>
          <a:solidFill>
            <a:srgbClr val="D9D2C6">
              <a:alpha val="95000"/>
            </a:srgbClr>
          </a:solidFill>
          <a:ln/>
        </p:spPr>
      </p:sp>
      <p:sp>
        <p:nvSpPr>
          <p:cNvPr id="12" name="Text 9"/>
          <p:cNvSpPr/>
          <p:nvPr/>
        </p:nvSpPr>
        <p:spPr>
          <a:xfrm>
            <a:off x="1047740" y="8239837"/>
            <a:ext cx="5010010" cy="632379"/>
          </a:xfrm>
          <a:prstGeom prst="rect">
            <a:avLst/>
          </a:prstGeom>
          <a:noFill/>
          <a:ln/>
        </p:spPr>
        <p:txBody>
          <a:bodyPr wrap="square" lIns="25400" tIns="25400" rIns="25400" bIns="25400" rtlCol="0" anchor="t">
            <a:normAutofit/>
          </a:bodyPr>
          <a:lstStyle/>
          <a:p>
            <a:pPr algn="l" indent="0" marL="0">
              <a:lnSpc>
                <a:spcPct val="114710"/>
              </a:lnSpc>
              <a:buNone/>
            </a:pPr>
            <a:r>
              <a:rPr lang="en-US" sz="1800" i="1" dirty="0">
                <a:solidFill>
                  <a:srgbClr val="6A6156">
                    <a:alpha val="95000"/>
                  </a:srgbClr>
                </a:solidFill>
                <a:latin typeface="Georgia" pitchFamily="34" charset="0"/>
                <a:ea typeface="Georgia" pitchFamily="34" charset="-122"/>
                <a:cs typeface="Georgia" pitchFamily="34" charset="-120"/>
              </a:rPr>
              <a:t>New York Film Academy · Universidad del Sagrado Corazón</a:t>
            </a:r>
            <a:endParaRPr lang="en-US" sz="1800" dirty="0"/>
          </a:p>
        </p:txBody>
      </p:sp>
      <p:sp>
        <p:nvSpPr>
          <p:cNvPr id="13" name="Text 10"/>
          <p:cNvSpPr/>
          <p:nvPr/>
        </p:nvSpPr>
        <p:spPr>
          <a:xfrm>
            <a:off x="1047740" y="8891262"/>
            <a:ext cx="5350496"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8A1225">
                    <a:alpha val="95000"/>
                  </a:srgbClr>
                </a:solidFill>
                <a:latin typeface="Arial" pitchFamily="34" charset="0"/>
                <a:ea typeface="Arial" pitchFamily="34" charset="-122"/>
                <a:cs typeface="Arial" pitchFamily="34" charset="-120"/>
              </a:rPr>
              <a:t>↗ linkedin.com/in/luisenriquerivera</a:t>
            </a:r>
            <a:endParaRPr lang="en-US" sz="1800" dirty="0"/>
          </a:p>
        </p:txBody>
      </p:sp>
      <p:sp>
        <p:nvSpPr>
          <p:cNvPr id="14" name="Text 11"/>
          <p:cNvSpPr/>
          <p:nvPr/>
        </p:nvSpPr>
        <p:spPr>
          <a:xfrm>
            <a:off x="1047740" y="9235987"/>
            <a:ext cx="5350496"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554E46">
                    <a:alpha val="95000"/>
                  </a:srgbClr>
                </a:solidFill>
                <a:latin typeface="Arial" pitchFamily="34" charset="0"/>
                <a:ea typeface="Arial" pitchFamily="34" charset="-122"/>
                <a:cs typeface="Arial" pitchFamily="34" charset="-120"/>
              </a:rPr>
              <a:t>📷 @luisrivlux</a:t>
            </a:r>
            <a:endParaRPr lang="en-US" sz="1800" dirty="0"/>
          </a:p>
        </p:txBody>
      </p:sp>
      <p:sp>
        <p:nvSpPr>
          <p:cNvPr id="15" name="Shape 12"/>
          <p:cNvSpPr/>
          <p:nvPr/>
        </p:nvSpPr>
        <p:spPr>
          <a:xfrm>
            <a:off x="6445214" y="1478608"/>
            <a:ext cx="9525" cy="8067724"/>
          </a:xfrm>
          <a:prstGeom prst="rect">
            <a:avLst/>
          </a:prstGeom>
          <a:solidFill>
            <a:srgbClr val="D9D2C6">
              <a:alpha val="88000"/>
            </a:srgbClr>
          </a:solidFill>
          <a:ln/>
        </p:spPr>
      </p:sp>
      <p:sp>
        <p:nvSpPr>
          <p:cNvPr id="16" name="Shape 13"/>
          <p:cNvSpPr/>
          <p:nvPr/>
        </p:nvSpPr>
        <p:spPr>
          <a:xfrm>
            <a:off x="6986869" y="1478608"/>
            <a:ext cx="2114514" cy="2492957"/>
          </a:xfrm>
          <a:prstGeom prst="rect">
            <a:avLst/>
          </a:prstGeom>
          <a:solidFill>
            <a:srgbClr val="FFFFFF">
              <a:alpha val="88000"/>
            </a:srgbClr>
          </a:solidFill>
          <a:ln w="8268">
            <a:solidFill>
              <a:srgbClr val="D9D2C6">
                <a:alpha val="88000"/>
              </a:srgbClr>
            </a:solidFill>
            <a:prstDash val="solid"/>
          </a:ln>
        </p:spPr>
      </p:sp>
      <p:pic>
        <p:nvPicPr>
          <p:cNvPr id="17" name="Image 1" descr="preencoded.png">    </p:cNvPr>
          <p:cNvPicPr>
            <a:picLocks noChangeAspect="1"/>
          </p:cNvPicPr>
          <p:nvPr/>
        </p:nvPicPr>
        <p:blipFill>
          <a:blip r:embed="rId2">
            <a:alphaModFix amt="88000"/>
          </a:blip>
          <a:srcRect l="0" r="0" t="0" b="4129"/>
          <a:stretch/>
        </p:blipFill>
        <p:spPr>
          <a:xfrm>
            <a:off x="7090351" y="1582090"/>
            <a:ext cx="1907549" cy="2285993"/>
          </a:xfrm>
          <a:prstGeom prst="rect">
            <a:avLst/>
          </a:prstGeom>
        </p:spPr>
      </p:pic>
      <p:sp>
        <p:nvSpPr>
          <p:cNvPr id="18" name="Text 14"/>
          <p:cNvSpPr/>
          <p:nvPr/>
        </p:nvSpPr>
        <p:spPr>
          <a:xfrm>
            <a:off x="6986869" y="4104890"/>
            <a:ext cx="4754723" cy="449531"/>
          </a:xfrm>
          <a:prstGeom prst="rect">
            <a:avLst/>
          </a:prstGeom>
          <a:noFill/>
          <a:ln/>
        </p:spPr>
        <p:txBody>
          <a:bodyPr wrap="square" lIns="25400" tIns="25400" rIns="25400" bIns="25400" rtlCol="0" anchor="t">
            <a:normAutofit/>
          </a:bodyPr>
          <a:lstStyle/>
          <a:p>
            <a:pPr algn="l" indent="0" marL="0">
              <a:lnSpc>
                <a:spcPct val="95095"/>
              </a:lnSpc>
              <a:buNone/>
            </a:pPr>
            <a:r>
              <a:rPr lang="en-US" sz="3000" dirty="0">
                <a:solidFill>
                  <a:srgbClr val="17130F">
                    <a:alpha val="88000"/>
                  </a:srgbClr>
                </a:solidFill>
                <a:latin typeface="Georgia" pitchFamily="34" charset="0"/>
                <a:ea typeface="Georgia" pitchFamily="34" charset="-122"/>
                <a:cs typeface="Georgia" pitchFamily="34" charset="-120"/>
              </a:rPr>
              <a:t>Noah Schwartz</a:t>
            </a:r>
            <a:endParaRPr lang="en-US" sz="3000" dirty="0"/>
          </a:p>
        </p:txBody>
      </p:sp>
      <p:sp>
        <p:nvSpPr>
          <p:cNvPr id="19" name="Text 15"/>
          <p:cNvSpPr/>
          <p:nvPr/>
        </p:nvSpPr>
        <p:spPr>
          <a:xfrm>
            <a:off x="6986869" y="4592500"/>
            <a:ext cx="4754723" cy="335756"/>
          </a:xfrm>
          <a:prstGeom prst="rect">
            <a:avLst/>
          </a:prstGeom>
          <a:noFill/>
          <a:ln/>
        </p:spPr>
        <p:txBody>
          <a:bodyPr wrap="square" lIns="25400" tIns="25400" rIns="25400" bIns="25400" rtlCol="0" anchor="t">
            <a:normAutofit/>
          </a:bodyPr>
          <a:lstStyle/>
          <a:p>
            <a:pPr algn="l" indent="0" marL="0">
              <a:lnSpc>
                <a:spcPct val="109091"/>
              </a:lnSpc>
              <a:buNone/>
            </a:pPr>
            <a:r>
              <a:rPr lang="en-US" sz="1875" b="1" spc="263" kern="0" dirty="0">
                <a:solidFill>
                  <a:srgbClr val="8A1225">
                    <a:alpha val="88000"/>
                  </a:srgbClr>
                </a:solidFill>
                <a:latin typeface="Arial" pitchFamily="34" charset="0"/>
                <a:ea typeface="Arial" pitchFamily="34" charset="-122"/>
                <a:cs typeface="Arial" pitchFamily="34" charset="-120"/>
              </a:rPr>
              <a:t>Content &amp; Education Lead</a:t>
            </a:r>
            <a:endParaRPr lang="en-US" sz="1875" dirty="0"/>
          </a:p>
        </p:txBody>
      </p:sp>
      <p:sp>
        <p:nvSpPr>
          <p:cNvPr id="20" name="Shape 16"/>
          <p:cNvSpPr/>
          <p:nvPr/>
        </p:nvSpPr>
        <p:spPr>
          <a:xfrm>
            <a:off x="6986869" y="5004447"/>
            <a:ext cx="4322475" cy="9525"/>
          </a:xfrm>
          <a:prstGeom prst="rect">
            <a:avLst/>
          </a:prstGeom>
          <a:solidFill>
            <a:srgbClr val="17130F">
              <a:alpha val="88000"/>
            </a:srgbClr>
          </a:solidFill>
          <a:ln/>
        </p:spPr>
      </p:sp>
      <p:sp>
        <p:nvSpPr>
          <p:cNvPr id="21" name="Text 17"/>
          <p:cNvSpPr/>
          <p:nvPr/>
        </p:nvSpPr>
        <p:spPr>
          <a:xfrm>
            <a:off x="6986869" y="5128256"/>
            <a:ext cx="4452149" cy="2781085"/>
          </a:xfrm>
          <a:prstGeom prst="rect">
            <a:avLst/>
          </a:prstGeom>
          <a:noFill/>
          <a:ln/>
        </p:spPr>
        <p:txBody>
          <a:bodyPr wrap="square" lIns="25400" tIns="25400" rIns="25400" bIns="25400" rtlCol="0" anchor="t">
            <a:normAutofit/>
          </a:bodyPr>
          <a:lstStyle/>
          <a:p>
            <a:pPr algn="l" indent="0" marL="0">
              <a:lnSpc>
                <a:spcPct val="129600"/>
              </a:lnSpc>
              <a:buNone/>
            </a:pPr>
            <a:r>
              <a:rPr lang="en-US" sz="1800" dirty="0">
                <a:solidFill>
                  <a:srgbClr val="554E46">
                    <a:alpha val="88000"/>
                  </a:srgbClr>
                </a:solidFill>
                <a:latin typeface="Arial" pitchFamily="34" charset="0"/>
                <a:ea typeface="Arial" pitchFamily="34" charset="-122"/>
                <a:cs typeface="Arial" pitchFamily="34" charset="-120"/>
              </a:rPr>
              <a:t>Financial communications writer turned wine expert. Studied English at Vassar College, spent 10 years in London. WSET Level 4 Diploma (DipWSET) in 2017 — awarded The Amorim Scholarship for the highest U.S. WSET Level 3 score. Wine writer for Laithwaites, tastes 2,000+ wines annually.</a:t>
            </a:r>
            <a:endParaRPr lang="en-US" sz="1800" dirty="0"/>
          </a:p>
        </p:txBody>
      </p:sp>
      <p:sp>
        <p:nvSpPr>
          <p:cNvPr id="22" name="Shape 18"/>
          <p:cNvSpPr/>
          <p:nvPr/>
        </p:nvSpPr>
        <p:spPr>
          <a:xfrm>
            <a:off x="6986869" y="8426375"/>
            <a:ext cx="4322475" cy="9525"/>
          </a:xfrm>
          <a:prstGeom prst="rect">
            <a:avLst/>
          </a:prstGeom>
          <a:solidFill>
            <a:srgbClr val="D9D2C6">
              <a:alpha val="88000"/>
            </a:srgbClr>
          </a:solidFill>
          <a:ln/>
        </p:spPr>
      </p:sp>
      <p:sp>
        <p:nvSpPr>
          <p:cNvPr id="23" name="Text 19"/>
          <p:cNvSpPr/>
          <p:nvPr/>
        </p:nvSpPr>
        <p:spPr>
          <a:xfrm>
            <a:off x="6986869" y="8550183"/>
            <a:ext cx="4754723" cy="335239"/>
          </a:xfrm>
          <a:prstGeom prst="rect">
            <a:avLst/>
          </a:prstGeom>
          <a:noFill/>
          <a:ln/>
        </p:spPr>
        <p:txBody>
          <a:bodyPr wrap="square" lIns="25400" tIns="25400" rIns="25400" bIns="25400" rtlCol="0" anchor="t">
            <a:normAutofit/>
          </a:bodyPr>
          <a:lstStyle/>
          <a:p>
            <a:pPr algn="l" indent="0" marL="0">
              <a:lnSpc>
                <a:spcPct val="114710"/>
              </a:lnSpc>
              <a:buNone/>
            </a:pPr>
            <a:r>
              <a:rPr lang="en-US" sz="1800" i="1" dirty="0">
                <a:solidFill>
                  <a:srgbClr val="6A6156">
                    <a:alpha val="88000"/>
                  </a:srgbClr>
                </a:solidFill>
                <a:latin typeface="Georgia" pitchFamily="34" charset="0"/>
                <a:ea typeface="Georgia" pitchFamily="34" charset="-122"/>
                <a:cs typeface="Georgia" pitchFamily="34" charset="-120"/>
              </a:rPr>
              <a:t>DipWSET · Vassar College</a:t>
            </a:r>
            <a:endParaRPr lang="en-US" sz="1800" dirty="0"/>
          </a:p>
        </p:txBody>
      </p:sp>
      <p:sp>
        <p:nvSpPr>
          <p:cNvPr id="24" name="Text 20"/>
          <p:cNvSpPr/>
          <p:nvPr/>
        </p:nvSpPr>
        <p:spPr>
          <a:xfrm>
            <a:off x="6986869" y="8904468"/>
            <a:ext cx="4754723"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8A1225">
                    <a:alpha val="88000"/>
                  </a:srgbClr>
                </a:solidFill>
                <a:latin typeface="Arial" pitchFamily="34" charset="0"/>
                <a:ea typeface="Arial" pitchFamily="34" charset="-122"/>
                <a:cs typeface="Arial" pitchFamily="34" charset="-120"/>
              </a:rPr>
              <a:t>↗ linkedin.com/in/noahschwartz</a:t>
            </a:r>
            <a:endParaRPr lang="en-US" sz="1800" dirty="0"/>
          </a:p>
        </p:txBody>
      </p:sp>
      <p:sp>
        <p:nvSpPr>
          <p:cNvPr id="25" name="Text 21"/>
          <p:cNvSpPr/>
          <p:nvPr/>
        </p:nvSpPr>
        <p:spPr>
          <a:xfrm>
            <a:off x="6986869" y="9249192"/>
            <a:ext cx="4754723"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554E46">
                    <a:alpha val="88000"/>
                  </a:srgbClr>
                </a:solidFill>
                <a:latin typeface="Arial" pitchFamily="34" charset="0"/>
                <a:ea typeface="Arial" pitchFamily="34" charset="-122"/>
                <a:cs typeface="Arial" pitchFamily="34" charset="-120"/>
              </a:rPr>
              <a:t>📷 @laissezfare</a:t>
            </a:r>
            <a:endParaRPr lang="en-US" sz="1800" dirty="0"/>
          </a:p>
        </p:txBody>
      </p:sp>
      <p:sp>
        <p:nvSpPr>
          <p:cNvPr id="26" name="Shape 22"/>
          <p:cNvSpPr/>
          <p:nvPr/>
        </p:nvSpPr>
        <p:spPr>
          <a:xfrm>
            <a:off x="11842731" y="1503721"/>
            <a:ext cx="9525" cy="8067724"/>
          </a:xfrm>
          <a:prstGeom prst="rect">
            <a:avLst/>
          </a:prstGeom>
          <a:solidFill>
            <a:srgbClr val="D9D2C6">
              <a:alpha val="73000"/>
            </a:srgbClr>
          </a:solidFill>
          <a:ln/>
        </p:spPr>
      </p:sp>
      <p:sp>
        <p:nvSpPr>
          <p:cNvPr id="27" name="Shape 23"/>
          <p:cNvSpPr/>
          <p:nvPr/>
        </p:nvSpPr>
        <p:spPr>
          <a:xfrm>
            <a:off x="12384386" y="1503721"/>
            <a:ext cx="2114514" cy="2492957"/>
          </a:xfrm>
          <a:prstGeom prst="rect">
            <a:avLst/>
          </a:prstGeom>
          <a:solidFill>
            <a:srgbClr val="FFFFFF">
              <a:alpha val="73000"/>
            </a:srgbClr>
          </a:solidFill>
          <a:ln w="8268">
            <a:solidFill>
              <a:srgbClr val="D9D2C6">
                <a:alpha val="73000"/>
              </a:srgbClr>
            </a:solidFill>
            <a:prstDash val="solid"/>
          </a:ln>
        </p:spPr>
      </p:sp>
      <p:pic>
        <p:nvPicPr>
          <p:cNvPr id="28" name="Image 2" descr="preencoded.png">    </p:cNvPr>
          <p:cNvPicPr>
            <a:picLocks noChangeAspect="1"/>
          </p:cNvPicPr>
          <p:nvPr/>
        </p:nvPicPr>
        <p:blipFill>
          <a:blip r:embed="rId3">
            <a:alphaModFix amt="73000"/>
          </a:blip>
          <a:srcRect l="0" r="0" t="0" b="4129"/>
          <a:stretch/>
        </p:blipFill>
        <p:spPr>
          <a:xfrm>
            <a:off x="12487868" y="1607203"/>
            <a:ext cx="1907549" cy="2285993"/>
          </a:xfrm>
          <a:prstGeom prst="rect">
            <a:avLst/>
          </a:prstGeom>
        </p:spPr>
      </p:pic>
      <p:sp>
        <p:nvSpPr>
          <p:cNvPr id="29" name="Text 24"/>
          <p:cNvSpPr/>
          <p:nvPr/>
        </p:nvSpPr>
        <p:spPr>
          <a:xfrm>
            <a:off x="12384386" y="4130003"/>
            <a:ext cx="5341401" cy="449531"/>
          </a:xfrm>
          <a:prstGeom prst="rect">
            <a:avLst/>
          </a:prstGeom>
          <a:noFill/>
          <a:ln/>
        </p:spPr>
        <p:txBody>
          <a:bodyPr wrap="square" lIns="25400" tIns="25400" rIns="25400" bIns="25400" rtlCol="0" anchor="t">
            <a:normAutofit/>
          </a:bodyPr>
          <a:lstStyle/>
          <a:p>
            <a:pPr algn="l" indent="0" marL="0">
              <a:lnSpc>
                <a:spcPct val="95095"/>
              </a:lnSpc>
              <a:buNone/>
            </a:pPr>
            <a:r>
              <a:rPr lang="en-US" sz="3000" dirty="0">
                <a:solidFill>
                  <a:srgbClr val="17130F">
                    <a:alpha val="73000"/>
                  </a:srgbClr>
                </a:solidFill>
                <a:latin typeface="Georgia" pitchFamily="34" charset="0"/>
                <a:ea typeface="Georgia" pitchFamily="34" charset="-122"/>
                <a:cs typeface="Georgia" pitchFamily="34" charset="-120"/>
              </a:rPr>
              <a:t>Sunny Fraser M.S., LMHC</a:t>
            </a:r>
            <a:endParaRPr lang="en-US" sz="3000" dirty="0"/>
          </a:p>
        </p:txBody>
      </p:sp>
      <p:sp>
        <p:nvSpPr>
          <p:cNvPr id="30" name="Text 25"/>
          <p:cNvSpPr/>
          <p:nvPr/>
        </p:nvSpPr>
        <p:spPr>
          <a:xfrm>
            <a:off x="12384386" y="4617613"/>
            <a:ext cx="5341401" cy="335756"/>
          </a:xfrm>
          <a:prstGeom prst="rect">
            <a:avLst/>
          </a:prstGeom>
          <a:noFill/>
          <a:ln/>
        </p:spPr>
        <p:txBody>
          <a:bodyPr wrap="square" lIns="25400" tIns="25400" rIns="25400" bIns="25400" rtlCol="0" anchor="t">
            <a:normAutofit/>
          </a:bodyPr>
          <a:lstStyle/>
          <a:p>
            <a:pPr algn="l" indent="0" marL="0">
              <a:lnSpc>
                <a:spcPct val="109091"/>
              </a:lnSpc>
              <a:buNone/>
            </a:pPr>
            <a:r>
              <a:rPr lang="en-US" sz="1875" b="1" spc="263" kern="0" dirty="0">
                <a:solidFill>
                  <a:srgbClr val="8A1225">
                    <a:alpha val="73000"/>
                  </a:srgbClr>
                </a:solidFill>
                <a:latin typeface="Arial" pitchFamily="34" charset="0"/>
                <a:ea typeface="Arial" pitchFamily="34" charset="-122"/>
                <a:cs typeface="Arial" pitchFamily="34" charset="-120"/>
              </a:rPr>
              <a:t>Content &amp; Education Lead</a:t>
            </a:r>
            <a:endParaRPr lang="en-US" sz="1875" dirty="0"/>
          </a:p>
        </p:txBody>
      </p:sp>
      <p:sp>
        <p:nvSpPr>
          <p:cNvPr id="31" name="Shape 26"/>
          <p:cNvSpPr/>
          <p:nvPr/>
        </p:nvSpPr>
        <p:spPr>
          <a:xfrm>
            <a:off x="12384386" y="5029560"/>
            <a:ext cx="4855819" cy="9525"/>
          </a:xfrm>
          <a:prstGeom prst="rect">
            <a:avLst/>
          </a:prstGeom>
          <a:solidFill>
            <a:srgbClr val="17130F">
              <a:alpha val="73000"/>
            </a:srgbClr>
          </a:solidFill>
          <a:ln/>
        </p:spPr>
      </p:sp>
      <p:sp>
        <p:nvSpPr>
          <p:cNvPr id="32" name="Text 27"/>
          <p:cNvSpPr/>
          <p:nvPr/>
        </p:nvSpPr>
        <p:spPr>
          <a:xfrm>
            <a:off x="12384386" y="5153369"/>
            <a:ext cx="5001494" cy="2781085"/>
          </a:xfrm>
          <a:prstGeom prst="rect">
            <a:avLst/>
          </a:prstGeom>
          <a:noFill/>
          <a:ln/>
        </p:spPr>
        <p:txBody>
          <a:bodyPr wrap="square" lIns="25400" tIns="25400" rIns="25400" bIns="25400" rtlCol="0" anchor="t">
            <a:normAutofit/>
          </a:bodyPr>
          <a:lstStyle/>
          <a:p>
            <a:pPr algn="l" indent="0" marL="0">
              <a:lnSpc>
                <a:spcPct val="129600"/>
              </a:lnSpc>
              <a:buNone/>
            </a:pPr>
            <a:r>
              <a:rPr lang="en-US" sz="1800" dirty="0">
                <a:solidFill>
                  <a:srgbClr val="554E46">
                    <a:alpha val="73000"/>
                  </a:srgbClr>
                </a:solidFill>
                <a:latin typeface="Arial" pitchFamily="34" charset="0"/>
                <a:ea typeface="Arial" pitchFamily="34" charset="-122"/>
                <a:cs typeface="Arial" pitchFamily="34" charset="-120"/>
              </a:rPr>
              <a:t>Global wine, spirits &amp; food communicator, consultant, and digital creator. Former winery owner and inventor of the award-winning Wine Tube. International competition judge (WIA Expert Judge). Creator behind @sunnyonscene. Background spans CEO roles, COO consulting, and licensed mental health counseling.</a:t>
            </a:r>
            <a:endParaRPr lang="en-US" sz="1800" dirty="0"/>
          </a:p>
        </p:txBody>
      </p:sp>
      <p:sp>
        <p:nvSpPr>
          <p:cNvPr id="33" name="Shape 28"/>
          <p:cNvSpPr/>
          <p:nvPr/>
        </p:nvSpPr>
        <p:spPr>
          <a:xfrm>
            <a:off x="12384386" y="8451488"/>
            <a:ext cx="4855819" cy="9525"/>
          </a:xfrm>
          <a:prstGeom prst="rect">
            <a:avLst/>
          </a:prstGeom>
          <a:solidFill>
            <a:srgbClr val="D9D2C6">
              <a:alpha val="73000"/>
            </a:srgbClr>
          </a:solidFill>
          <a:ln/>
        </p:spPr>
      </p:sp>
      <p:sp>
        <p:nvSpPr>
          <p:cNvPr id="34" name="Text 29"/>
          <p:cNvSpPr/>
          <p:nvPr/>
        </p:nvSpPr>
        <p:spPr>
          <a:xfrm>
            <a:off x="12384386" y="8575296"/>
            <a:ext cx="5341401" cy="335239"/>
          </a:xfrm>
          <a:prstGeom prst="rect">
            <a:avLst/>
          </a:prstGeom>
          <a:noFill/>
          <a:ln/>
        </p:spPr>
        <p:txBody>
          <a:bodyPr wrap="square" lIns="25400" tIns="25400" rIns="25400" bIns="25400" rtlCol="0" anchor="t">
            <a:normAutofit/>
          </a:bodyPr>
          <a:lstStyle/>
          <a:p>
            <a:pPr algn="l" indent="0" marL="0">
              <a:lnSpc>
                <a:spcPct val="114710"/>
              </a:lnSpc>
              <a:buNone/>
            </a:pPr>
            <a:r>
              <a:rPr lang="en-US" sz="1800" i="1" dirty="0">
                <a:solidFill>
                  <a:srgbClr val="6A6156">
                    <a:alpha val="73000"/>
                  </a:srgbClr>
                </a:solidFill>
                <a:latin typeface="Georgia" pitchFamily="34" charset="0"/>
                <a:ea typeface="Georgia" pitchFamily="34" charset="-122"/>
                <a:cs typeface="Georgia" pitchFamily="34" charset="-120"/>
              </a:rPr>
              <a:t>M.S., LMHC · CEO / COO background</a:t>
            </a:r>
            <a:endParaRPr lang="en-US" sz="1800" dirty="0"/>
          </a:p>
        </p:txBody>
      </p:sp>
      <p:sp>
        <p:nvSpPr>
          <p:cNvPr id="35" name="Text 30"/>
          <p:cNvSpPr/>
          <p:nvPr/>
        </p:nvSpPr>
        <p:spPr>
          <a:xfrm>
            <a:off x="12384386" y="8929581"/>
            <a:ext cx="5341401"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8A1225">
                    <a:alpha val="73000"/>
                  </a:srgbClr>
                </a:solidFill>
                <a:latin typeface="Arial" pitchFamily="34" charset="0"/>
                <a:ea typeface="Arial" pitchFamily="34" charset="-122"/>
                <a:cs typeface="Arial" pitchFamily="34" charset="-120"/>
              </a:rPr>
              <a:t>↗ linkedin.com/in/sunnyfraser</a:t>
            </a:r>
            <a:endParaRPr lang="en-US" sz="1800" dirty="0"/>
          </a:p>
        </p:txBody>
      </p:sp>
      <p:sp>
        <p:nvSpPr>
          <p:cNvPr id="36" name="Text 31"/>
          <p:cNvSpPr/>
          <p:nvPr/>
        </p:nvSpPr>
        <p:spPr>
          <a:xfrm>
            <a:off x="12384386" y="9274305"/>
            <a:ext cx="5341401" cy="335239"/>
          </a:xfrm>
          <a:prstGeom prst="rect">
            <a:avLst/>
          </a:prstGeom>
          <a:noFill/>
          <a:ln/>
        </p:spPr>
        <p:txBody>
          <a:bodyPr wrap="square" lIns="25400" tIns="25400" rIns="25400" bIns="25400" rtlCol="0" anchor="t">
            <a:normAutofit/>
          </a:bodyPr>
          <a:lstStyle/>
          <a:p>
            <a:pPr algn="l" indent="0" marL="0">
              <a:lnSpc>
                <a:spcPct val="112320"/>
              </a:lnSpc>
              <a:buNone/>
            </a:pPr>
            <a:r>
              <a:rPr lang="en-US" sz="1800" dirty="0">
                <a:solidFill>
                  <a:srgbClr val="554E46">
                    <a:alpha val="73000"/>
                  </a:srgbClr>
                </a:solidFill>
                <a:latin typeface="Arial" pitchFamily="34" charset="0"/>
                <a:ea typeface="Arial" pitchFamily="34" charset="-122"/>
                <a:cs typeface="Arial" pitchFamily="34" charset="-120"/>
              </a:rPr>
              <a:t>📷 @sunnyonscene</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3551950"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PRODUCT ROADMAP</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659" cy="9525"/>
          </a:xfrm>
          <a:prstGeom prst="rect">
            <a:avLst/>
          </a:prstGeom>
          <a:solidFill>
            <a:srgbClr val="17130F"/>
          </a:solidFill>
          <a:ln/>
        </p:spPr>
      </p:sp>
      <p:sp>
        <p:nvSpPr>
          <p:cNvPr id="5" name="Text 3"/>
          <p:cNvSpPr/>
          <p:nvPr/>
        </p:nvSpPr>
        <p:spPr>
          <a:xfrm>
            <a:off x="1047740" y="1687465"/>
            <a:ext cx="14668472" cy="830558"/>
          </a:xfrm>
          <a:prstGeom prst="rect">
            <a:avLst/>
          </a:prstGeom>
          <a:noFill/>
          <a:ln/>
        </p:spPr>
        <p:txBody>
          <a:bodyPr wrap="square" lIns="25400" tIns="25400" rIns="25400" bIns="25400" rtlCol="0" anchor="t">
            <a:normAutofit/>
          </a:bodyPr>
          <a:lstStyle/>
          <a:p>
            <a:pPr algn="l" indent="0" marL="0">
              <a:lnSpc>
                <a:spcPct val="91282"/>
              </a:lnSpc>
              <a:buNone/>
            </a:pPr>
            <a:r>
              <a:rPr lang="en-US" sz="6000" dirty="0">
                <a:solidFill>
                  <a:srgbClr val="17130F">
                    <a:alpha val="99000"/>
                  </a:srgbClr>
                </a:solidFill>
                <a:latin typeface="Georgia" pitchFamily="34" charset="0"/>
                <a:ea typeface="Georgia" pitchFamily="34" charset="-122"/>
                <a:cs typeface="Georgia" pitchFamily="34" charset="-120"/>
              </a:rPr>
              <a:t>From MVP to global wine ritual.</a:t>
            </a:r>
            <a:endParaRPr lang="en-US" sz="6000" dirty="0"/>
          </a:p>
        </p:txBody>
      </p:sp>
      <p:sp>
        <p:nvSpPr>
          <p:cNvPr id="6" name="Shape 4"/>
          <p:cNvSpPr/>
          <p:nvPr/>
        </p:nvSpPr>
        <p:spPr>
          <a:xfrm>
            <a:off x="1047740" y="4062071"/>
            <a:ext cx="3648055" cy="704780"/>
          </a:xfrm>
          <a:prstGeom prst="rect">
            <a:avLst/>
          </a:prstGeom>
          <a:solidFill>
            <a:srgbClr val="8A1225">
              <a:alpha val="92000"/>
            </a:srgbClr>
          </a:solidFill>
          <a:ln/>
        </p:spPr>
      </p:sp>
      <p:sp>
        <p:nvSpPr>
          <p:cNvPr id="7" name="Text 5"/>
          <p:cNvSpPr/>
          <p:nvPr/>
        </p:nvSpPr>
        <p:spPr>
          <a:xfrm>
            <a:off x="1295356" y="4233249"/>
            <a:ext cx="1416507" cy="399146"/>
          </a:xfrm>
          <a:prstGeom prst="rect">
            <a:avLst/>
          </a:prstGeom>
          <a:noFill/>
          <a:ln/>
        </p:spPr>
        <p:txBody>
          <a:bodyPr wrap="square" lIns="25400" tIns="25400" rIns="25400" bIns="25400" rtlCol="0" anchor="t">
            <a:normAutofit/>
          </a:bodyPr>
          <a:lstStyle/>
          <a:p>
            <a:pPr algn="l" indent="0" marL="0">
              <a:lnSpc>
                <a:spcPct val="87040"/>
              </a:lnSpc>
              <a:buNone/>
            </a:pPr>
            <a:r>
              <a:rPr lang="en-US" sz="2550" b="1" spc="51" kern="0" dirty="0">
                <a:solidFill>
                  <a:srgbClr val="F7F3EC">
                    <a:alpha val="92000"/>
                  </a:srgbClr>
                </a:solidFill>
                <a:latin typeface="Arial" pitchFamily="34" charset="0"/>
                <a:ea typeface="Arial" pitchFamily="34" charset="-122"/>
                <a:cs typeface="Arial" pitchFamily="34" charset="-120"/>
              </a:rPr>
              <a:t>Q2 2026</a:t>
            </a:r>
            <a:endParaRPr lang="en-US" sz="2550" dirty="0"/>
          </a:p>
        </p:txBody>
      </p:sp>
      <p:sp>
        <p:nvSpPr>
          <p:cNvPr id="8" name="Shape 6"/>
          <p:cNvSpPr/>
          <p:nvPr/>
        </p:nvSpPr>
        <p:spPr>
          <a:xfrm>
            <a:off x="1047740" y="4766852"/>
            <a:ext cx="3648055" cy="9525"/>
          </a:xfrm>
          <a:prstGeom prst="rect">
            <a:avLst/>
          </a:prstGeom>
          <a:solidFill>
            <a:srgbClr val="17130F">
              <a:alpha val="92000"/>
            </a:srgbClr>
          </a:solidFill>
          <a:ln/>
        </p:spPr>
      </p:sp>
      <p:sp>
        <p:nvSpPr>
          <p:cNvPr id="9" name="Shape 7"/>
          <p:cNvSpPr/>
          <p:nvPr/>
        </p:nvSpPr>
        <p:spPr>
          <a:xfrm>
            <a:off x="1047740" y="5157353"/>
            <a:ext cx="133325" cy="133325"/>
          </a:xfrm>
          <a:prstGeom prst="rect">
            <a:avLst/>
          </a:prstGeom>
          <a:solidFill>
            <a:srgbClr val="8A1225">
              <a:alpha val="92000"/>
            </a:srgbClr>
          </a:solidFill>
          <a:ln/>
        </p:spPr>
      </p:sp>
      <p:sp>
        <p:nvSpPr>
          <p:cNvPr id="10" name="Shape 8"/>
          <p:cNvSpPr/>
          <p:nvPr/>
        </p:nvSpPr>
        <p:spPr>
          <a:xfrm>
            <a:off x="1181065" y="5219236"/>
            <a:ext cx="3514729" cy="9525"/>
          </a:xfrm>
          <a:prstGeom prst="rect">
            <a:avLst/>
          </a:prstGeom>
          <a:solidFill>
            <a:srgbClr val="C9C0B2">
              <a:alpha val="92000"/>
            </a:srgbClr>
          </a:solidFill>
          <a:ln/>
        </p:spPr>
      </p:sp>
      <p:sp>
        <p:nvSpPr>
          <p:cNvPr id="11" name="Text 9"/>
          <p:cNvSpPr/>
          <p:nvPr/>
        </p:nvSpPr>
        <p:spPr>
          <a:xfrm>
            <a:off x="1047740" y="5614518"/>
            <a:ext cx="3757496" cy="998248"/>
          </a:xfrm>
          <a:prstGeom prst="rect">
            <a:avLst/>
          </a:prstGeom>
          <a:noFill/>
          <a:ln/>
        </p:spPr>
        <p:txBody>
          <a:bodyPr wrap="square" lIns="25400" tIns="25400" rIns="25400" bIns="25400" rtlCol="0" anchor="t">
            <a:normAutofit/>
          </a:bodyPr>
          <a:lstStyle/>
          <a:p>
            <a:pPr algn="l" indent="0" marL="0">
              <a:lnSpc>
                <a:spcPct val="105565"/>
              </a:lnSpc>
              <a:buNone/>
            </a:pPr>
            <a:r>
              <a:rPr lang="en-US" sz="3150" dirty="0">
                <a:solidFill>
                  <a:srgbClr val="17130F">
                    <a:alpha val="92000"/>
                  </a:srgbClr>
                </a:solidFill>
                <a:latin typeface="Georgia" pitchFamily="34" charset="0"/>
                <a:ea typeface="Georgia" pitchFamily="34" charset="-122"/>
                <a:cs typeface="Georgia" pitchFamily="34" charset="-120"/>
              </a:rPr>
              <a:t>MVP Polish &amp; Seed Close</a:t>
            </a:r>
            <a:endParaRPr lang="en-US" sz="3150" dirty="0"/>
          </a:p>
        </p:txBody>
      </p:sp>
      <p:sp>
        <p:nvSpPr>
          <p:cNvPr id="12" name="Text 10"/>
          <p:cNvSpPr/>
          <p:nvPr/>
        </p:nvSpPr>
        <p:spPr>
          <a:xfrm>
            <a:off x="1047740" y="6841359"/>
            <a:ext cx="3757496" cy="1623016"/>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2000"/>
                  </a:srgbClr>
                </a:solidFill>
                <a:latin typeface="Arial" pitchFamily="34" charset="0"/>
                <a:ea typeface="Arial" pitchFamily="34" charset="-122"/>
                <a:cs typeface="Arial" pitchFamily="34" charset="-120"/>
              </a:rPr>
              <a:t>Lock $250K pre-seed. Stabilise iOS/Android wrappers. Onboard first Freemium players. Launch PairPlays beta.</a:t>
            </a:r>
            <a:endParaRPr lang="en-US" sz="1950" dirty="0"/>
          </a:p>
        </p:txBody>
      </p:sp>
      <p:sp>
        <p:nvSpPr>
          <p:cNvPr id="13" name="Shape 11"/>
          <p:cNvSpPr/>
          <p:nvPr/>
        </p:nvSpPr>
        <p:spPr>
          <a:xfrm>
            <a:off x="5229181" y="4122632"/>
            <a:ext cx="3648098" cy="704780"/>
          </a:xfrm>
          <a:prstGeom prst="rect">
            <a:avLst/>
          </a:prstGeom>
          <a:solidFill>
            <a:srgbClr val="A32C3C">
              <a:alpha val="81000"/>
            </a:srgbClr>
          </a:solidFill>
          <a:ln/>
        </p:spPr>
      </p:sp>
      <p:sp>
        <p:nvSpPr>
          <p:cNvPr id="14" name="Text 12"/>
          <p:cNvSpPr/>
          <p:nvPr/>
        </p:nvSpPr>
        <p:spPr>
          <a:xfrm>
            <a:off x="5476798" y="4293810"/>
            <a:ext cx="1416507" cy="399146"/>
          </a:xfrm>
          <a:prstGeom prst="rect">
            <a:avLst/>
          </a:prstGeom>
          <a:noFill/>
          <a:ln/>
        </p:spPr>
        <p:txBody>
          <a:bodyPr wrap="square" lIns="25400" tIns="25400" rIns="25400" bIns="25400" rtlCol="0" anchor="t">
            <a:normAutofit/>
          </a:bodyPr>
          <a:lstStyle/>
          <a:p>
            <a:pPr algn="l" indent="0" marL="0">
              <a:lnSpc>
                <a:spcPct val="87040"/>
              </a:lnSpc>
              <a:buNone/>
            </a:pPr>
            <a:r>
              <a:rPr lang="en-US" sz="2550" b="1" spc="51" kern="0" dirty="0">
                <a:solidFill>
                  <a:srgbClr val="F7F3EC">
                    <a:alpha val="81000"/>
                  </a:srgbClr>
                </a:solidFill>
                <a:latin typeface="Arial" pitchFamily="34" charset="0"/>
                <a:ea typeface="Arial" pitchFamily="34" charset="-122"/>
                <a:cs typeface="Arial" pitchFamily="34" charset="-120"/>
              </a:rPr>
              <a:t>Q3 2026</a:t>
            </a:r>
            <a:endParaRPr lang="en-US" sz="2550" dirty="0"/>
          </a:p>
        </p:txBody>
      </p:sp>
      <p:sp>
        <p:nvSpPr>
          <p:cNvPr id="15" name="Shape 13"/>
          <p:cNvSpPr/>
          <p:nvPr/>
        </p:nvSpPr>
        <p:spPr>
          <a:xfrm>
            <a:off x="5229181" y="4827412"/>
            <a:ext cx="3648098" cy="9525"/>
          </a:xfrm>
          <a:prstGeom prst="rect">
            <a:avLst/>
          </a:prstGeom>
          <a:solidFill>
            <a:srgbClr val="17130F">
              <a:alpha val="81000"/>
            </a:srgbClr>
          </a:solidFill>
          <a:ln/>
        </p:spPr>
      </p:sp>
      <p:sp>
        <p:nvSpPr>
          <p:cNvPr id="16" name="Shape 14"/>
          <p:cNvSpPr/>
          <p:nvPr/>
        </p:nvSpPr>
        <p:spPr>
          <a:xfrm>
            <a:off x="5229181" y="5217913"/>
            <a:ext cx="133325" cy="133325"/>
          </a:xfrm>
          <a:prstGeom prst="rect">
            <a:avLst/>
          </a:prstGeom>
          <a:solidFill>
            <a:srgbClr val="A32C3C">
              <a:alpha val="81000"/>
            </a:srgbClr>
          </a:solidFill>
          <a:ln/>
        </p:spPr>
      </p:sp>
      <p:sp>
        <p:nvSpPr>
          <p:cNvPr id="17" name="Shape 15"/>
          <p:cNvSpPr/>
          <p:nvPr/>
        </p:nvSpPr>
        <p:spPr>
          <a:xfrm>
            <a:off x="5362506" y="5279796"/>
            <a:ext cx="3514773" cy="9525"/>
          </a:xfrm>
          <a:prstGeom prst="rect">
            <a:avLst/>
          </a:prstGeom>
          <a:solidFill>
            <a:srgbClr val="C9C0B2">
              <a:alpha val="81000"/>
            </a:srgbClr>
          </a:solidFill>
          <a:ln/>
        </p:spPr>
      </p:sp>
      <p:sp>
        <p:nvSpPr>
          <p:cNvPr id="18" name="Text 16"/>
          <p:cNvSpPr/>
          <p:nvPr/>
        </p:nvSpPr>
        <p:spPr>
          <a:xfrm>
            <a:off x="5229181" y="5675077"/>
            <a:ext cx="4012907" cy="518174"/>
          </a:xfrm>
          <a:prstGeom prst="rect">
            <a:avLst/>
          </a:prstGeom>
          <a:noFill/>
          <a:ln/>
        </p:spPr>
        <p:txBody>
          <a:bodyPr wrap="square" lIns="25400" tIns="25400" rIns="25400" bIns="25400" rtlCol="0" anchor="t">
            <a:normAutofit/>
          </a:bodyPr>
          <a:lstStyle/>
          <a:p>
            <a:pPr algn="l" indent="0" marL="0">
              <a:lnSpc>
                <a:spcPct val="105565"/>
              </a:lnSpc>
              <a:buNone/>
            </a:pPr>
            <a:r>
              <a:rPr lang="en-US" sz="3150" dirty="0">
                <a:solidFill>
                  <a:srgbClr val="17130F">
                    <a:alpha val="81000"/>
                  </a:srgbClr>
                </a:solidFill>
                <a:latin typeface="Georgia" pitchFamily="34" charset="0"/>
                <a:ea typeface="Georgia" pitchFamily="34" charset="-122"/>
                <a:cs typeface="Georgia" pitchFamily="34" charset="-120"/>
              </a:rPr>
              <a:t>Launch &amp; Partnerships</a:t>
            </a:r>
            <a:endParaRPr lang="en-US" sz="3150" dirty="0"/>
          </a:p>
        </p:txBody>
      </p:sp>
      <p:sp>
        <p:nvSpPr>
          <p:cNvPr id="19" name="Text 17"/>
          <p:cNvSpPr/>
          <p:nvPr/>
        </p:nvSpPr>
        <p:spPr>
          <a:xfrm>
            <a:off x="5229181" y="6421845"/>
            <a:ext cx="3757541" cy="2019245"/>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1000"/>
                  </a:srgbClr>
                </a:solidFill>
                <a:latin typeface="Arial" pitchFamily="34" charset="0"/>
                <a:ea typeface="Arial" pitchFamily="34" charset="-122"/>
                <a:cs typeface="Arial" pitchFamily="34" charset="-120"/>
              </a:rPr>
              <a:t>Embed in Direct Wines' 500K subscriber base. Launch first Laithwaites co-branded gameplay rounds. Go live with affiliate integrations.</a:t>
            </a:r>
            <a:endParaRPr lang="en-US" sz="1950" dirty="0"/>
          </a:p>
        </p:txBody>
      </p:sp>
      <p:sp>
        <p:nvSpPr>
          <p:cNvPr id="20" name="Shape 18"/>
          <p:cNvSpPr/>
          <p:nvPr/>
        </p:nvSpPr>
        <p:spPr>
          <a:xfrm>
            <a:off x="9410666" y="4157283"/>
            <a:ext cx="3648098" cy="704780"/>
          </a:xfrm>
          <a:prstGeom prst="rect">
            <a:avLst/>
          </a:prstGeom>
          <a:solidFill>
            <a:srgbClr val="7A4436">
              <a:alpha val="61000"/>
            </a:srgbClr>
          </a:solidFill>
          <a:ln/>
        </p:spPr>
      </p:sp>
      <p:sp>
        <p:nvSpPr>
          <p:cNvPr id="21" name="Text 19"/>
          <p:cNvSpPr/>
          <p:nvPr/>
        </p:nvSpPr>
        <p:spPr>
          <a:xfrm>
            <a:off x="9658282" y="4328462"/>
            <a:ext cx="822537" cy="399146"/>
          </a:xfrm>
          <a:prstGeom prst="rect">
            <a:avLst/>
          </a:prstGeom>
          <a:noFill/>
          <a:ln/>
        </p:spPr>
        <p:txBody>
          <a:bodyPr wrap="square" lIns="25400" tIns="25400" rIns="25400" bIns="25400" rtlCol="0" anchor="t">
            <a:normAutofit/>
          </a:bodyPr>
          <a:lstStyle/>
          <a:p>
            <a:pPr algn="l" indent="0" marL="0">
              <a:lnSpc>
                <a:spcPct val="87040"/>
              </a:lnSpc>
              <a:buNone/>
            </a:pPr>
            <a:r>
              <a:rPr lang="en-US" sz="2550" b="1" spc="51" kern="0" dirty="0">
                <a:solidFill>
                  <a:srgbClr val="F7F3EC">
                    <a:alpha val="61000"/>
                  </a:srgbClr>
                </a:solidFill>
                <a:latin typeface="Arial" pitchFamily="34" charset="0"/>
                <a:ea typeface="Arial" pitchFamily="34" charset="-122"/>
                <a:cs typeface="Arial" pitchFamily="34" charset="-120"/>
              </a:rPr>
              <a:t>2027</a:t>
            </a:r>
            <a:endParaRPr lang="en-US" sz="2550" dirty="0"/>
          </a:p>
        </p:txBody>
      </p:sp>
      <p:sp>
        <p:nvSpPr>
          <p:cNvPr id="22" name="Shape 20"/>
          <p:cNvSpPr/>
          <p:nvPr/>
        </p:nvSpPr>
        <p:spPr>
          <a:xfrm>
            <a:off x="9410666" y="4862064"/>
            <a:ext cx="3648098" cy="9525"/>
          </a:xfrm>
          <a:prstGeom prst="rect">
            <a:avLst/>
          </a:prstGeom>
          <a:solidFill>
            <a:srgbClr val="17130F">
              <a:alpha val="61000"/>
            </a:srgbClr>
          </a:solidFill>
          <a:ln/>
        </p:spPr>
      </p:sp>
      <p:sp>
        <p:nvSpPr>
          <p:cNvPr id="23" name="Shape 21"/>
          <p:cNvSpPr/>
          <p:nvPr/>
        </p:nvSpPr>
        <p:spPr>
          <a:xfrm>
            <a:off x="9410666" y="5252565"/>
            <a:ext cx="133325" cy="133325"/>
          </a:xfrm>
          <a:prstGeom prst="rect">
            <a:avLst/>
          </a:prstGeom>
          <a:solidFill>
            <a:srgbClr val="7A4436">
              <a:alpha val="61000"/>
            </a:srgbClr>
          </a:solidFill>
          <a:ln/>
        </p:spPr>
      </p:sp>
      <p:sp>
        <p:nvSpPr>
          <p:cNvPr id="24" name="Shape 22"/>
          <p:cNvSpPr/>
          <p:nvPr/>
        </p:nvSpPr>
        <p:spPr>
          <a:xfrm>
            <a:off x="9543991" y="5314448"/>
            <a:ext cx="3514773" cy="9525"/>
          </a:xfrm>
          <a:prstGeom prst="rect">
            <a:avLst/>
          </a:prstGeom>
          <a:solidFill>
            <a:srgbClr val="C9C0B2">
              <a:alpha val="61000"/>
            </a:srgbClr>
          </a:solidFill>
          <a:ln/>
        </p:spPr>
      </p:sp>
      <p:sp>
        <p:nvSpPr>
          <p:cNvPr id="25" name="Text 23"/>
          <p:cNvSpPr/>
          <p:nvPr/>
        </p:nvSpPr>
        <p:spPr>
          <a:xfrm>
            <a:off x="9410666" y="5709729"/>
            <a:ext cx="4012907" cy="518174"/>
          </a:xfrm>
          <a:prstGeom prst="rect">
            <a:avLst/>
          </a:prstGeom>
          <a:noFill/>
          <a:ln/>
        </p:spPr>
        <p:txBody>
          <a:bodyPr wrap="square" lIns="25400" tIns="25400" rIns="25400" bIns="25400" rtlCol="0" anchor="t">
            <a:normAutofit/>
          </a:bodyPr>
          <a:lstStyle/>
          <a:p>
            <a:pPr algn="l" indent="0" marL="0">
              <a:lnSpc>
                <a:spcPct val="105565"/>
              </a:lnSpc>
              <a:buNone/>
            </a:pPr>
            <a:r>
              <a:rPr lang="en-US" sz="3150" dirty="0">
                <a:solidFill>
                  <a:srgbClr val="17130F">
                    <a:alpha val="61000"/>
                  </a:srgbClr>
                </a:solidFill>
                <a:latin typeface="Georgia" pitchFamily="34" charset="0"/>
                <a:ea typeface="Georgia" pitchFamily="34" charset="-122"/>
                <a:cs typeface="Georgia" pitchFamily="34" charset="-120"/>
              </a:rPr>
              <a:t>Content Scaling</a:t>
            </a:r>
            <a:endParaRPr lang="en-US" sz="3150" dirty="0"/>
          </a:p>
        </p:txBody>
      </p:sp>
      <p:sp>
        <p:nvSpPr>
          <p:cNvPr id="26" name="Text 24"/>
          <p:cNvSpPr/>
          <p:nvPr/>
        </p:nvSpPr>
        <p:spPr>
          <a:xfrm>
            <a:off x="9410666" y="6456497"/>
            <a:ext cx="3757541" cy="2019245"/>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61000"/>
                  </a:srgbClr>
                </a:solidFill>
                <a:latin typeface="Arial" pitchFamily="34" charset="0"/>
                <a:ea typeface="Arial" pitchFamily="34" charset="-122"/>
                <a:cs typeface="Arial" pitchFamily="34" charset="-120"/>
              </a:rPr>
              <a:t>Learn &amp; Explore modules. Wine certification content (WSET). Social features — groups, leagues, friends. Premium engine push.</a:t>
            </a:r>
            <a:endParaRPr lang="en-US" sz="1950" dirty="0"/>
          </a:p>
        </p:txBody>
      </p:sp>
      <p:sp>
        <p:nvSpPr>
          <p:cNvPr id="27" name="Shape 25"/>
          <p:cNvSpPr/>
          <p:nvPr/>
        </p:nvSpPr>
        <p:spPr>
          <a:xfrm>
            <a:off x="13592151" y="4216535"/>
            <a:ext cx="3648098" cy="704780"/>
          </a:xfrm>
          <a:prstGeom prst="rect">
            <a:avLst/>
          </a:prstGeom>
          <a:solidFill>
            <a:srgbClr val="4E5A44">
              <a:alpha val="26000"/>
            </a:srgbClr>
          </a:solidFill>
          <a:ln/>
        </p:spPr>
      </p:sp>
      <p:sp>
        <p:nvSpPr>
          <p:cNvPr id="28" name="Text 26"/>
          <p:cNvSpPr/>
          <p:nvPr/>
        </p:nvSpPr>
        <p:spPr>
          <a:xfrm>
            <a:off x="13839767" y="4387713"/>
            <a:ext cx="822537" cy="399146"/>
          </a:xfrm>
          <a:prstGeom prst="rect">
            <a:avLst/>
          </a:prstGeom>
          <a:noFill/>
          <a:ln/>
        </p:spPr>
        <p:txBody>
          <a:bodyPr wrap="square" lIns="25400" tIns="25400" rIns="25400" bIns="25400" rtlCol="0" anchor="t">
            <a:normAutofit/>
          </a:bodyPr>
          <a:lstStyle/>
          <a:p>
            <a:pPr algn="l" indent="0" marL="0">
              <a:lnSpc>
                <a:spcPct val="87040"/>
              </a:lnSpc>
              <a:buNone/>
            </a:pPr>
            <a:r>
              <a:rPr lang="en-US" sz="2550" b="1" spc="51" kern="0" dirty="0">
                <a:solidFill>
                  <a:srgbClr val="F7F3EC">
                    <a:alpha val="26000"/>
                  </a:srgbClr>
                </a:solidFill>
                <a:latin typeface="Arial" pitchFamily="34" charset="0"/>
                <a:ea typeface="Arial" pitchFamily="34" charset="-122"/>
                <a:cs typeface="Arial" pitchFamily="34" charset="-120"/>
              </a:rPr>
              <a:t>2028</a:t>
            </a:r>
            <a:endParaRPr lang="en-US" sz="2550" dirty="0"/>
          </a:p>
        </p:txBody>
      </p:sp>
      <p:sp>
        <p:nvSpPr>
          <p:cNvPr id="29" name="Shape 27"/>
          <p:cNvSpPr/>
          <p:nvPr/>
        </p:nvSpPr>
        <p:spPr>
          <a:xfrm>
            <a:off x="13592151" y="4921315"/>
            <a:ext cx="3648098" cy="9525"/>
          </a:xfrm>
          <a:prstGeom prst="rect">
            <a:avLst/>
          </a:prstGeom>
          <a:solidFill>
            <a:srgbClr val="17130F">
              <a:alpha val="26000"/>
            </a:srgbClr>
          </a:solidFill>
          <a:ln/>
        </p:spPr>
      </p:sp>
      <p:sp>
        <p:nvSpPr>
          <p:cNvPr id="30" name="Shape 28"/>
          <p:cNvSpPr/>
          <p:nvPr/>
        </p:nvSpPr>
        <p:spPr>
          <a:xfrm>
            <a:off x="13592151" y="5311816"/>
            <a:ext cx="133325" cy="133325"/>
          </a:xfrm>
          <a:prstGeom prst="rect">
            <a:avLst/>
          </a:prstGeom>
          <a:solidFill>
            <a:srgbClr val="4E5A44">
              <a:alpha val="26000"/>
            </a:srgbClr>
          </a:solidFill>
          <a:ln/>
        </p:spPr>
      </p:sp>
      <p:sp>
        <p:nvSpPr>
          <p:cNvPr id="31" name="Shape 29"/>
          <p:cNvSpPr/>
          <p:nvPr/>
        </p:nvSpPr>
        <p:spPr>
          <a:xfrm>
            <a:off x="13725476" y="5373699"/>
            <a:ext cx="3514773" cy="9525"/>
          </a:xfrm>
          <a:prstGeom prst="rect">
            <a:avLst/>
          </a:prstGeom>
          <a:solidFill>
            <a:srgbClr val="C9C0B2">
              <a:alpha val="26000"/>
            </a:srgbClr>
          </a:solidFill>
          <a:ln/>
        </p:spPr>
      </p:sp>
      <p:sp>
        <p:nvSpPr>
          <p:cNvPr id="32" name="Text 30"/>
          <p:cNvSpPr/>
          <p:nvPr/>
        </p:nvSpPr>
        <p:spPr>
          <a:xfrm>
            <a:off x="13592151" y="5768980"/>
            <a:ext cx="4012907" cy="518174"/>
          </a:xfrm>
          <a:prstGeom prst="rect">
            <a:avLst/>
          </a:prstGeom>
          <a:noFill/>
          <a:ln/>
        </p:spPr>
        <p:txBody>
          <a:bodyPr wrap="square" lIns="25400" tIns="25400" rIns="25400" bIns="25400" rtlCol="0" anchor="t">
            <a:normAutofit/>
          </a:bodyPr>
          <a:lstStyle/>
          <a:p>
            <a:pPr algn="l" indent="0" marL="0">
              <a:lnSpc>
                <a:spcPct val="105565"/>
              </a:lnSpc>
              <a:buNone/>
            </a:pPr>
            <a:r>
              <a:rPr lang="en-US" sz="3150" dirty="0">
                <a:solidFill>
                  <a:srgbClr val="17130F">
                    <a:alpha val="26000"/>
                  </a:srgbClr>
                </a:solidFill>
                <a:latin typeface="Georgia" pitchFamily="34" charset="0"/>
                <a:ea typeface="Georgia" pitchFamily="34" charset="-122"/>
                <a:cs typeface="Georgia" pitchFamily="34" charset="-120"/>
              </a:rPr>
              <a:t>Global Expansion</a:t>
            </a:r>
            <a:endParaRPr lang="en-US" sz="3150" dirty="0"/>
          </a:p>
        </p:txBody>
      </p:sp>
      <p:sp>
        <p:nvSpPr>
          <p:cNvPr id="33" name="Text 31"/>
          <p:cNvSpPr/>
          <p:nvPr/>
        </p:nvSpPr>
        <p:spPr>
          <a:xfrm>
            <a:off x="13592151" y="6515748"/>
            <a:ext cx="3757541" cy="2019245"/>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26000"/>
                  </a:srgbClr>
                </a:solidFill>
                <a:latin typeface="Arial" pitchFamily="34" charset="0"/>
                <a:ea typeface="Arial" pitchFamily="34" charset="-122"/>
                <a:cs typeface="Arial" pitchFamily="34" charset="-120"/>
              </a:rPr>
              <a:t>EU and APAC rollout. International partnerships. Full PourPlays platform with tastings, classes, gifting, and merchandise.</a:t>
            </a:r>
            <a:endParaRPr lang="en-US" sz="1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1509731"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5000"/>
                  </a:srgbClr>
                </a:solidFill>
                <a:latin typeface="Arial" pitchFamily="34" charset="0"/>
                <a:ea typeface="Arial" pitchFamily="34" charset="-122"/>
                <a:cs typeface="Arial" pitchFamily="34" charset="-120"/>
              </a:rPr>
              <a:t>THE ASK</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5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5975216" cy="9525"/>
          </a:xfrm>
          <a:prstGeom prst="rect">
            <a:avLst/>
          </a:prstGeom>
          <a:solidFill>
            <a:srgbClr val="17130F"/>
          </a:solidFill>
          <a:ln/>
        </p:spPr>
      </p:sp>
      <p:sp>
        <p:nvSpPr>
          <p:cNvPr id="5" name="Text 3"/>
          <p:cNvSpPr/>
          <p:nvPr/>
        </p:nvSpPr>
        <p:spPr>
          <a:xfrm>
            <a:off x="1047740" y="1573827"/>
            <a:ext cx="8381990" cy="1334231"/>
          </a:xfrm>
          <a:prstGeom prst="rect">
            <a:avLst/>
          </a:prstGeom>
          <a:noFill/>
          <a:ln/>
        </p:spPr>
        <p:txBody>
          <a:bodyPr wrap="square" lIns="25400" tIns="25400" rIns="25400" bIns="25400" rtlCol="0" anchor="t">
            <a:normAutofit/>
          </a:bodyPr>
          <a:lstStyle/>
          <a:p>
            <a:pPr algn="l" indent="0" marL="0">
              <a:lnSpc>
                <a:spcPct val="73945"/>
              </a:lnSpc>
              <a:buNone/>
            </a:pPr>
            <a:r>
              <a:rPr lang="en-US" sz="12150" spc="-243" kern="0" dirty="0">
                <a:solidFill>
                  <a:srgbClr val="8A1225">
                    <a:alpha val="99000"/>
                  </a:srgbClr>
                </a:solidFill>
                <a:latin typeface="Georgia" pitchFamily="34" charset="0"/>
                <a:ea typeface="Georgia" pitchFamily="34" charset="-122"/>
                <a:cs typeface="Georgia" pitchFamily="34" charset="-120"/>
              </a:rPr>
              <a:t>$250K</a:t>
            </a:r>
            <a:endParaRPr lang="en-US" sz="12150" dirty="0"/>
          </a:p>
        </p:txBody>
      </p:sp>
      <p:sp>
        <p:nvSpPr>
          <p:cNvPr id="6" name="Text 4"/>
          <p:cNvSpPr/>
          <p:nvPr/>
        </p:nvSpPr>
        <p:spPr>
          <a:xfrm>
            <a:off x="1047740" y="3122531"/>
            <a:ext cx="8381990" cy="499097"/>
          </a:xfrm>
          <a:prstGeom prst="rect">
            <a:avLst/>
          </a:prstGeom>
          <a:noFill/>
          <a:ln/>
        </p:spPr>
        <p:txBody>
          <a:bodyPr wrap="none" lIns="25400" tIns="25400" rIns="25400" bIns="25400" rtlCol="0" anchor="t">
            <a:normAutofit/>
          </a:bodyPr>
          <a:lstStyle/>
          <a:p>
            <a:pPr algn="l" indent="0" marL="0">
              <a:lnSpc>
                <a:spcPct val="97250"/>
              </a:lnSpc>
              <a:buNone/>
            </a:pPr>
            <a:r>
              <a:rPr lang="en-US" sz="3300" dirty="0">
                <a:solidFill>
                  <a:srgbClr val="17130F">
                    <a:alpha val="96000"/>
                  </a:srgbClr>
                </a:solidFill>
                <a:latin typeface="Georgia" pitchFamily="34" charset="0"/>
                <a:ea typeface="Georgia" pitchFamily="34" charset="-122"/>
                <a:cs typeface="Georgia" pitchFamily="34" charset="-120"/>
              </a:rPr>
              <a:t>for 20% equity</a:t>
            </a:r>
            <a:endParaRPr lang="en-US" sz="3300" dirty="0"/>
          </a:p>
        </p:txBody>
      </p:sp>
      <p:sp>
        <p:nvSpPr>
          <p:cNvPr id="7" name="Text 5"/>
          <p:cNvSpPr/>
          <p:nvPr/>
        </p:nvSpPr>
        <p:spPr>
          <a:xfrm>
            <a:off x="1047740" y="3742256"/>
            <a:ext cx="8381990" cy="295276"/>
          </a:xfrm>
          <a:prstGeom prst="rect">
            <a:avLst/>
          </a:prstGeom>
          <a:noFill/>
          <a:ln/>
        </p:spPr>
        <p:txBody>
          <a:bodyPr wrap="square" lIns="25400" tIns="25400" rIns="25400" bIns="25400" rtlCol="0" anchor="t">
            <a:normAutofit/>
          </a:bodyPr>
          <a:lstStyle/>
          <a:p>
            <a:pPr algn="l" indent="0" marL="0">
              <a:lnSpc>
                <a:spcPct val="87207"/>
              </a:lnSpc>
              <a:buNone/>
            </a:pPr>
            <a:r>
              <a:rPr lang="en-US" sz="2025" dirty="0">
                <a:solidFill>
                  <a:srgbClr val="554E46">
                    <a:alpha val="92000"/>
                  </a:srgbClr>
                </a:solidFill>
                <a:latin typeface="Arial" pitchFamily="34" charset="0"/>
                <a:ea typeface="Arial" pitchFamily="34" charset="-122"/>
                <a:cs typeface="Arial" pitchFamily="34" charset="-120"/>
              </a:rPr>
              <a:t>Pre-seed round. Closing now.</a:t>
            </a:r>
            <a:endParaRPr lang="en-US" sz="2025" dirty="0"/>
          </a:p>
        </p:txBody>
      </p:sp>
      <p:sp>
        <p:nvSpPr>
          <p:cNvPr id="8" name="Shape 6"/>
          <p:cNvSpPr/>
          <p:nvPr/>
        </p:nvSpPr>
        <p:spPr>
          <a:xfrm>
            <a:off x="1047740" y="4889293"/>
            <a:ext cx="7619991" cy="9525"/>
          </a:xfrm>
          <a:prstGeom prst="rect">
            <a:avLst/>
          </a:prstGeom>
          <a:solidFill>
            <a:srgbClr val="17130F">
              <a:alpha val="84000"/>
            </a:srgbClr>
          </a:solidFill>
          <a:ln/>
        </p:spPr>
      </p:sp>
      <p:sp>
        <p:nvSpPr>
          <p:cNvPr id="9" name="Text 7"/>
          <p:cNvSpPr/>
          <p:nvPr/>
        </p:nvSpPr>
        <p:spPr>
          <a:xfrm>
            <a:off x="1047740" y="4470241"/>
            <a:ext cx="7848591" cy="266653"/>
          </a:xfrm>
          <a:prstGeom prst="rect">
            <a:avLst/>
          </a:prstGeom>
          <a:noFill/>
          <a:ln/>
        </p:spPr>
        <p:txBody>
          <a:bodyPr wrap="square" lIns="25400" tIns="25400" rIns="25400" bIns="25400" rtlCol="0" anchor="t">
            <a:normAutofit/>
          </a:bodyPr>
          <a:lstStyle/>
          <a:p>
            <a:pPr algn="l" indent="0" marL="0">
              <a:lnSpc>
                <a:spcPct val="86400"/>
              </a:lnSpc>
              <a:buNone/>
            </a:pPr>
            <a:r>
              <a:rPr lang="en-US" sz="1800" b="1" spc="396" kern="0" dirty="0">
                <a:solidFill>
                  <a:srgbClr val="17130F">
                    <a:alpha val="84000"/>
                  </a:srgbClr>
                </a:solidFill>
                <a:latin typeface="Arial" pitchFamily="34" charset="0"/>
                <a:ea typeface="Arial" pitchFamily="34" charset="-122"/>
                <a:cs typeface="Arial" pitchFamily="34" charset="-120"/>
              </a:rPr>
              <a:t>USE OF FUNDS</a:t>
            </a:r>
            <a:endParaRPr lang="en-US" sz="1800" dirty="0"/>
          </a:p>
        </p:txBody>
      </p:sp>
      <p:sp>
        <p:nvSpPr>
          <p:cNvPr id="10" name="Shape 8"/>
          <p:cNvSpPr/>
          <p:nvPr/>
        </p:nvSpPr>
        <p:spPr>
          <a:xfrm>
            <a:off x="1047740" y="6068812"/>
            <a:ext cx="7619991" cy="9525"/>
          </a:xfrm>
          <a:prstGeom prst="rect">
            <a:avLst/>
          </a:prstGeom>
          <a:solidFill>
            <a:srgbClr val="D9D2C6">
              <a:alpha val="75000"/>
            </a:srgbClr>
          </a:solidFill>
          <a:ln/>
        </p:spPr>
      </p:sp>
      <p:sp>
        <p:nvSpPr>
          <p:cNvPr id="11" name="Text 9"/>
          <p:cNvSpPr/>
          <p:nvPr/>
        </p:nvSpPr>
        <p:spPr>
          <a:xfrm>
            <a:off x="1047740" y="5281564"/>
            <a:ext cx="1718302"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75000"/>
                  </a:srgbClr>
                </a:solidFill>
                <a:latin typeface="Georgia" pitchFamily="34" charset="0"/>
                <a:ea typeface="Georgia" pitchFamily="34" charset="-122"/>
                <a:cs typeface="Georgia" pitchFamily="34" charset="-120"/>
              </a:rPr>
              <a:t>$100K</a:t>
            </a:r>
            <a:endParaRPr lang="en-US" sz="3300" dirty="0"/>
          </a:p>
        </p:txBody>
      </p:sp>
      <p:sp>
        <p:nvSpPr>
          <p:cNvPr id="12" name="Text 10"/>
          <p:cNvSpPr/>
          <p:nvPr/>
        </p:nvSpPr>
        <p:spPr>
          <a:xfrm>
            <a:off x="2895560" y="5372041"/>
            <a:ext cx="590510"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dirty="0">
                <a:solidFill>
                  <a:srgbClr val="6E6558">
                    <a:alpha val="75000"/>
                  </a:srgbClr>
                </a:solidFill>
                <a:latin typeface="Arial" pitchFamily="34" charset="0"/>
                <a:ea typeface="Arial" pitchFamily="34" charset="-122"/>
                <a:cs typeface="Arial" pitchFamily="34" charset="-120"/>
              </a:rPr>
              <a:t>40%</a:t>
            </a:r>
            <a:endParaRPr lang="en-US" sz="1875" dirty="0"/>
          </a:p>
        </p:txBody>
      </p:sp>
      <p:sp>
        <p:nvSpPr>
          <p:cNvPr id="13" name="Text 11"/>
          <p:cNvSpPr/>
          <p:nvPr/>
        </p:nvSpPr>
        <p:spPr>
          <a:xfrm>
            <a:off x="3695597" y="4952472"/>
            <a:ext cx="5469348"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75000"/>
                  </a:srgbClr>
                </a:solidFill>
                <a:latin typeface="Arial" pitchFamily="34" charset="0"/>
                <a:ea typeface="Arial" pitchFamily="34" charset="-122"/>
                <a:cs typeface="Arial" pitchFamily="34" charset="-120"/>
              </a:rPr>
              <a:t>MVP &amp; Development</a:t>
            </a:r>
            <a:endParaRPr lang="en-US" sz="2100" dirty="0"/>
          </a:p>
        </p:txBody>
      </p:sp>
      <p:sp>
        <p:nvSpPr>
          <p:cNvPr id="14" name="Text 12"/>
          <p:cNvSpPr/>
          <p:nvPr/>
        </p:nvSpPr>
        <p:spPr>
          <a:xfrm>
            <a:off x="3695597" y="5339140"/>
            <a:ext cx="5121298" cy="728669"/>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75000"/>
                  </a:srgbClr>
                </a:solidFill>
                <a:latin typeface="Arial" pitchFamily="34" charset="0"/>
                <a:ea typeface="Arial" pitchFamily="34" charset="-122"/>
                <a:cs typeface="Arial" pitchFamily="34" charset="-120"/>
              </a:rPr>
              <a:t>iOS/Android shells, infrastructure, anti-cheat, payment integration</a:t>
            </a:r>
            <a:endParaRPr lang="en-US" sz="1875" dirty="0"/>
          </a:p>
        </p:txBody>
      </p:sp>
      <p:sp>
        <p:nvSpPr>
          <p:cNvPr id="15" name="Shape 13"/>
          <p:cNvSpPr/>
          <p:nvPr/>
        </p:nvSpPr>
        <p:spPr>
          <a:xfrm>
            <a:off x="1047740" y="7255340"/>
            <a:ext cx="7619991" cy="9525"/>
          </a:xfrm>
          <a:prstGeom prst="rect">
            <a:avLst/>
          </a:prstGeom>
          <a:solidFill>
            <a:srgbClr val="D9D2C6">
              <a:alpha val="62000"/>
            </a:srgbClr>
          </a:solidFill>
          <a:ln/>
        </p:spPr>
      </p:sp>
      <p:sp>
        <p:nvSpPr>
          <p:cNvPr id="16" name="Text 14"/>
          <p:cNvSpPr/>
          <p:nvPr/>
        </p:nvSpPr>
        <p:spPr>
          <a:xfrm>
            <a:off x="1047740" y="6468093"/>
            <a:ext cx="1718302"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62000"/>
                  </a:srgbClr>
                </a:solidFill>
                <a:latin typeface="Georgia" pitchFamily="34" charset="0"/>
                <a:ea typeface="Georgia" pitchFamily="34" charset="-122"/>
                <a:cs typeface="Georgia" pitchFamily="34" charset="-120"/>
              </a:rPr>
              <a:t>$75K</a:t>
            </a:r>
            <a:endParaRPr lang="en-US" sz="3300" dirty="0"/>
          </a:p>
        </p:txBody>
      </p:sp>
      <p:sp>
        <p:nvSpPr>
          <p:cNvPr id="17" name="Text 15"/>
          <p:cNvSpPr/>
          <p:nvPr/>
        </p:nvSpPr>
        <p:spPr>
          <a:xfrm>
            <a:off x="2895560" y="6558569"/>
            <a:ext cx="590510"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dirty="0">
                <a:solidFill>
                  <a:srgbClr val="6E6558">
                    <a:alpha val="62000"/>
                  </a:srgbClr>
                </a:solidFill>
                <a:latin typeface="Arial" pitchFamily="34" charset="0"/>
                <a:ea typeface="Arial" pitchFamily="34" charset="-122"/>
                <a:cs typeface="Arial" pitchFamily="34" charset="-120"/>
              </a:rPr>
              <a:t>30%</a:t>
            </a:r>
            <a:endParaRPr lang="en-US" sz="1875" dirty="0"/>
          </a:p>
        </p:txBody>
      </p:sp>
      <p:sp>
        <p:nvSpPr>
          <p:cNvPr id="18" name="Text 16"/>
          <p:cNvSpPr/>
          <p:nvPr/>
        </p:nvSpPr>
        <p:spPr>
          <a:xfrm>
            <a:off x="3695597" y="6139000"/>
            <a:ext cx="5469348"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62000"/>
                  </a:srgbClr>
                </a:solidFill>
                <a:latin typeface="Arial" pitchFamily="34" charset="0"/>
                <a:ea typeface="Arial" pitchFamily="34" charset="-122"/>
                <a:cs typeface="Arial" pitchFamily="34" charset="-120"/>
              </a:rPr>
              <a:t>Marketing &amp; Community</a:t>
            </a:r>
            <a:endParaRPr lang="en-US" sz="2100" dirty="0"/>
          </a:p>
        </p:txBody>
      </p:sp>
      <p:sp>
        <p:nvSpPr>
          <p:cNvPr id="19" name="Text 17"/>
          <p:cNvSpPr/>
          <p:nvPr/>
        </p:nvSpPr>
        <p:spPr>
          <a:xfrm>
            <a:off x="3695597" y="6525669"/>
            <a:ext cx="5121298" cy="728669"/>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62000"/>
                  </a:srgbClr>
                </a:solidFill>
                <a:latin typeface="Arial" pitchFamily="34" charset="0"/>
                <a:ea typeface="Arial" pitchFamily="34" charset="-122"/>
                <a:cs typeface="Arial" pitchFamily="34" charset="-120"/>
              </a:rPr>
              <a:t>Launch campaign, content team, paid acquisition seed budget</a:t>
            </a:r>
            <a:endParaRPr lang="en-US" sz="1875" dirty="0"/>
          </a:p>
        </p:txBody>
      </p:sp>
      <p:sp>
        <p:nvSpPr>
          <p:cNvPr id="20" name="Shape 18"/>
          <p:cNvSpPr/>
          <p:nvPr/>
        </p:nvSpPr>
        <p:spPr>
          <a:xfrm>
            <a:off x="1047740" y="8450989"/>
            <a:ext cx="7619991" cy="9525"/>
          </a:xfrm>
          <a:prstGeom prst="rect">
            <a:avLst/>
          </a:prstGeom>
          <a:solidFill>
            <a:srgbClr val="D9D2C6">
              <a:alpha val="43000"/>
            </a:srgbClr>
          </a:solidFill>
          <a:ln/>
        </p:spPr>
      </p:sp>
      <p:sp>
        <p:nvSpPr>
          <p:cNvPr id="21" name="Text 19"/>
          <p:cNvSpPr/>
          <p:nvPr/>
        </p:nvSpPr>
        <p:spPr>
          <a:xfrm>
            <a:off x="1047740" y="7663742"/>
            <a:ext cx="1718302"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43000"/>
                  </a:srgbClr>
                </a:solidFill>
                <a:latin typeface="Georgia" pitchFamily="34" charset="0"/>
                <a:ea typeface="Georgia" pitchFamily="34" charset="-122"/>
                <a:cs typeface="Georgia" pitchFamily="34" charset="-120"/>
              </a:rPr>
              <a:t>$15K</a:t>
            </a:r>
            <a:endParaRPr lang="en-US" sz="3300" dirty="0"/>
          </a:p>
        </p:txBody>
      </p:sp>
      <p:sp>
        <p:nvSpPr>
          <p:cNvPr id="22" name="Text 20"/>
          <p:cNvSpPr/>
          <p:nvPr/>
        </p:nvSpPr>
        <p:spPr>
          <a:xfrm>
            <a:off x="2895560" y="7754218"/>
            <a:ext cx="590510"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dirty="0">
                <a:solidFill>
                  <a:srgbClr val="6E6558">
                    <a:alpha val="43000"/>
                  </a:srgbClr>
                </a:solidFill>
                <a:latin typeface="Arial" pitchFamily="34" charset="0"/>
                <a:ea typeface="Arial" pitchFamily="34" charset="-122"/>
                <a:cs typeface="Arial" pitchFamily="34" charset="-120"/>
              </a:rPr>
              <a:t>6%</a:t>
            </a:r>
            <a:endParaRPr lang="en-US" sz="1875" dirty="0"/>
          </a:p>
        </p:txBody>
      </p:sp>
      <p:sp>
        <p:nvSpPr>
          <p:cNvPr id="23" name="Text 21"/>
          <p:cNvSpPr/>
          <p:nvPr/>
        </p:nvSpPr>
        <p:spPr>
          <a:xfrm>
            <a:off x="3695597" y="7507291"/>
            <a:ext cx="5469348"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43000"/>
                  </a:srgbClr>
                </a:solidFill>
                <a:latin typeface="Arial" pitchFamily="34" charset="0"/>
                <a:ea typeface="Arial" pitchFamily="34" charset="-122"/>
                <a:cs typeface="Arial" pitchFamily="34" charset="-120"/>
              </a:rPr>
              <a:t>Partnerships &amp; Pilots</a:t>
            </a:r>
            <a:endParaRPr lang="en-US" sz="2100" dirty="0"/>
          </a:p>
        </p:txBody>
      </p:sp>
      <p:sp>
        <p:nvSpPr>
          <p:cNvPr id="24" name="Text 22"/>
          <p:cNvSpPr/>
          <p:nvPr/>
        </p:nvSpPr>
        <p:spPr>
          <a:xfrm>
            <a:off x="3695597" y="7893960"/>
            <a:ext cx="5469348" cy="383385"/>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43000"/>
                  </a:srgbClr>
                </a:solidFill>
                <a:latin typeface="Arial" pitchFamily="34" charset="0"/>
                <a:ea typeface="Arial" pitchFamily="34" charset="-122"/>
                <a:cs typeface="Arial" pitchFamily="34" charset="-120"/>
              </a:rPr>
              <a:t>Direct Wines launch, pilot integrations</a:t>
            </a:r>
            <a:endParaRPr lang="en-US" sz="1875" dirty="0"/>
          </a:p>
        </p:txBody>
      </p:sp>
      <p:sp>
        <p:nvSpPr>
          <p:cNvPr id="25" name="Shape 23"/>
          <p:cNvSpPr/>
          <p:nvPr/>
        </p:nvSpPr>
        <p:spPr>
          <a:xfrm>
            <a:off x="1047740" y="9655709"/>
            <a:ext cx="7619991" cy="9525"/>
          </a:xfrm>
          <a:prstGeom prst="rect">
            <a:avLst/>
          </a:prstGeom>
          <a:solidFill>
            <a:srgbClr val="17130F">
              <a:alpha val="19000"/>
            </a:srgbClr>
          </a:solidFill>
          <a:ln/>
        </p:spPr>
      </p:sp>
      <p:sp>
        <p:nvSpPr>
          <p:cNvPr id="26" name="Text 24"/>
          <p:cNvSpPr/>
          <p:nvPr/>
        </p:nvSpPr>
        <p:spPr>
          <a:xfrm>
            <a:off x="1047740" y="8868462"/>
            <a:ext cx="1718302"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19000"/>
                  </a:srgbClr>
                </a:solidFill>
                <a:latin typeface="Georgia" pitchFamily="34" charset="0"/>
                <a:ea typeface="Georgia" pitchFamily="34" charset="-122"/>
                <a:cs typeface="Georgia" pitchFamily="34" charset="-120"/>
              </a:rPr>
              <a:t>$60K</a:t>
            </a:r>
            <a:endParaRPr lang="en-US" sz="3300" dirty="0"/>
          </a:p>
        </p:txBody>
      </p:sp>
      <p:sp>
        <p:nvSpPr>
          <p:cNvPr id="27" name="Text 25"/>
          <p:cNvSpPr/>
          <p:nvPr/>
        </p:nvSpPr>
        <p:spPr>
          <a:xfrm>
            <a:off x="2895560" y="8958939"/>
            <a:ext cx="590510"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dirty="0">
                <a:solidFill>
                  <a:srgbClr val="6E6558">
                    <a:alpha val="19000"/>
                  </a:srgbClr>
                </a:solidFill>
                <a:latin typeface="Arial" pitchFamily="34" charset="0"/>
                <a:ea typeface="Arial" pitchFamily="34" charset="-122"/>
                <a:cs typeface="Arial" pitchFamily="34" charset="-120"/>
              </a:rPr>
              <a:t>24%</a:t>
            </a:r>
            <a:endParaRPr lang="en-US" sz="1875" dirty="0"/>
          </a:p>
        </p:txBody>
      </p:sp>
      <p:sp>
        <p:nvSpPr>
          <p:cNvPr id="28" name="Text 26"/>
          <p:cNvSpPr/>
          <p:nvPr/>
        </p:nvSpPr>
        <p:spPr>
          <a:xfrm>
            <a:off x="3695597" y="8712011"/>
            <a:ext cx="5469348"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19000"/>
                  </a:srgbClr>
                </a:solidFill>
                <a:latin typeface="Arial" pitchFamily="34" charset="0"/>
                <a:ea typeface="Arial" pitchFamily="34" charset="-122"/>
                <a:cs typeface="Arial" pitchFamily="34" charset="-120"/>
              </a:rPr>
              <a:t>Operations &amp; Team</a:t>
            </a:r>
            <a:endParaRPr lang="en-US" sz="2100" dirty="0"/>
          </a:p>
        </p:txBody>
      </p:sp>
      <p:sp>
        <p:nvSpPr>
          <p:cNvPr id="29" name="Text 27"/>
          <p:cNvSpPr/>
          <p:nvPr/>
        </p:nvSpPr>
        <p:spPr>
          <a:xfrm>
            <a:off x="3695597" y="9098680"/>
            <a:ext cx="5469348" cy="383385"/>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19000"/>
                  </a:srgbClr>
                </a:solidFill>
                <a:latin typeface="Arial" pitchFamily="34" charset="0"/>
                <a:ea typeface="Arial" pitchFamily="34" charset="-122"/>
                <a:cs typeface="Arial" pitchFamily="34" charset="-120"/>
              </a:rPr>
              <a:t>Legal, compliance, payroll runway</a:t>
            </a:r>
            <a:endParaRPr lang="en-US" sz="1875" dirty="0"/>
          </a:p>
        </p:txBody>
      </p:sp>
      <p:sp>
        <p:nvSpPr>
          <p:cNvPr id="30" name="Shape 28"/>
          <p:cNvSpPr/>
          <p:nvPr/>
        </p:nvSpPr>
        <p:spPr>
          <a:xfrm>
            <a:off x="9524957" y="1598796"/>
            <a:ext cx="7715291" cy="7953434"/>
          </a:xfrm>
          <a:prstGeom prst="rect">
            <a:avLst/>
          </a:prstGeom>
          <a:ln w="8268">
            <a:solidFill>
              <a:srgbClr val="17130F">
                <a:alpha val="84000"/>
              </a:srgbClr>
            </a:solidFill>
            <a:prstDash val="solid"/>
          </a:ln>
        </p:spPr>
      </p:sp>
      <p:sp>
        <p:nvSpPr>
          <p:cNvPr id="31" name="Text 29"/>
          <p:cNvSpPr/>
          <p:nvPr/>
        </p:nvSpPr>
        <p:spPr>
          <a:xfrm>
            <a:off x="9952320" y="1988049"/>
            <a:ext cx="754662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8A1225">
                    <a:alpha val="84000"/>
                  </a:srgbClr>
                </a:solidFill>
                <a:latin typeface="Arial" pitchFamily="34" charset="0"/>
                <a:ea typeface="Arial" pitchFamily="34" charset="-122"/>
                <a:cs typeface="Arial" pitchFamily="34" charset="-120"/>
              </a:rPr>
              <a:t>PROJECTED PRETAX ROI</a:t>
            </a:r>
            <a:endParaRPr lang="en-US" sz="1800" dirty="0"/>
          </a:p>
        </p:txBody>
      </p:sp>
      <p:sp>
        <p:nvSpPr>
          <p:cNvPr id="32" name="Text 30"/>
          <p:cNvSpPr/>
          <p:nvPr/>
        </p:nvSpPr>
        <p:spPr>
          <a:xfrm>
            <a:off x="9952320" y="2349956"/>
            <a:ext cx="7546620" cy="383385"/>
          </a:xfrm>
          <a:prstGeom prst="rect">
            <a:avLst/>
          </a:prstGeom>
          <a:noFill/>
          <a:ln/>
        </p:spPr>
        <p:txBody>
          <a:bodyPr wrap="square" lIns="25400" tIns="25400" rIns="25400" bIns="25400" rtlCol="0" anchor="t">
            <a:normAutofit/>
          </a:bodyPr>
          <a:lstStyle/>
          <a:p>
            <a:pPr algn="l" indent="0" marL="0">
              <a:lnSpc>
                <a:spcPct val="127837"/>
              </a:lnSpc>
              <a:buNone/>
            </a:pPr>
            <a:r>
              <a:rPr lang="en-US" sz="1875" i="1" dirty="0">
                <a:solidFill>
                  <a:srgbClr val="6A6156">
                    <a:alpha val="84000"/>
                  </a:srgbClr>
                </a:solidFill>
                <a:latin typeface="Georgia" pitchFamily="34" charset="0"/>
                <a:ea typeface="Georgia" pitchFamily="34" charset="-122"/>
                <a:cs typeface="Georgia" pitchFamily="34" charset="-120"/>
              </a:rPr>
              <a:t>On $250K @ 20% equity, based on 3-yr P&amp;L</a:t>
            </a:r>
            <a:endParaRPr lang="en-US" sz="1875" dirty="0"/>
          </a:p>
        </p:txBody>
      </p:sp>
      <p:sp>
        <p:nvSpPr>
          <p:cNvPr id="33" name="Shape 31"/>
          <p:cNvSpPr/>
          <p:nvPr/>
        </p:nvSpPr>
        <p:spPr>
          <a:xfrm>
            <a:off x="9952320" y="3000003"/>
            <a:ext cx="6860563" cy="9525"/>
          </a:xfrm>
          <a:prstGeom prst="rect">
            <a:avLst/>
          </a:prstGeom>
          <a:solidFill>
            <a:srgbClr val="D9D2C6">
              <a:alpha val="84000"/>
            </a:srgbClr>
          </a:solidFill>
          <a:ln/>
        </p:spPr>
      </p:sp>
      <p:sp>
        <p:nvSpPr>
          <p:cNvPr id="34" name="Text 32"/>
          <p:cNvSpPr/>
          <p:nvPr/>
        </p:nvSpPr>
        <p:spPr>
          <a:xfrm>
            <a:off x="9952320" y="3736005"/>
            <a:ext cx="1514942"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88" kern="0" dirty="0">
                <a:solidFill>
                  <a:srgbClr val="17130F">
                    <a:alpha val="84000"/>
                  </a:srgbClr>
                </a:solidFill>
                <a:latin typeface="Arial" pitchFamily="34" charset="0"/>
                <a:ea typeface="Arial" pitchFamily="34" charset="-122"/>
                <a:cs typeface="Arial" pitchFamily="34" charset="-120"/>
              </a:rPr>
              <a:t>2026</a:t>
            </a:r>
            <a:endParaRPr lang="en-US" sz="1800" dirty="0"/>
          </a:p>
        </p:txBody>
      </p:sp>
      <p:sp>
        <p:nvSpPr>
          <p:cNvPr id="35" name="Text 33"/>
          <p:cNvSpPr/>
          <p:nvPr/>
        </p:nvSpPr>
        <p:spPr>
          <a:xfrm>
            <a:off x="9952320" y="4078878"/>
            <a:ext cx="1514942" cy="285759"/>
          </a:xfrm>
          <a:prstGeom prst="rect">
            <a:avLst/>
          </a:prstGeom>
          <a:noFill/>
          <a:ln/>
        </p:spPr>
        <p:txBody>
          <a:bodyPr wrap="square" lIns="25400" tIns="25400" rIns="25400" bIns="25400" rtlCol="0" anchor="t">
            <a:normAutofit/>
          </a:bodyPr>
          <a:lstStyle/>
          <a:p>
            <a:pPr algn="l" indent="0" marL="0">
              <a:lnSpc>
                <a:spcPct val="87239"/>
              </a:lnSpc>
              <a:buNone/>
            </a:pPr>
            <a:r>
              <a:rPr lang="en-US" sz="1950" dirty="0">
                <a:solidFill>
                  <a:srgbClr val="554E46">
                    <a:alpha val="84000"/>
                  </a:srgbClr>
                </a:solidFill>
                <a:latin typeface="Arial" pitchFamily="34" charset="0"/>
                <a:ea typeface="Arial" pitchFamily="34" charset="-122"/>
                <a:cs typeface="Arial" pitchFamily="34" charset="-120"/>
              </a:rPr>
              <a:t>$1.8M return</a:t>
            </a:r>
            <a:endParaRPr lang="en-US" sz="1950" dirty="0"/>
          </a:p>
        </p:txBody>
      </p:sp>
      <p:sp>
        <p:nvSpPr>
          <p:cNvPr id="36" name="Text 34"/>
          <p:cNvSpPr/>
          <p:nvPr/>
        </p:nvSpPr>
        <p:spPr>
          <a:xfrm>
            <a:off x="15530103" y="3679074"/>
            <a:ext cx="1411059" cy="742536"/>
          </a:xfrm>
          <a:prstGeom prst="rect">
            <a:avLst/>
          </a:prstGeom>
          <a:noFill/>
          <a:ln/>
        </p:spPr>
        <p:txBody>
          <a:bodyPr wrap="square" lIns="25400" tIns="25400" rIns="25400" bIns="25400" rtlCol="0" anchor="t">
            <a:normAutofit/>
          </a:bodyPr>
          <a:lstStyle/>
          <a:p>
            <a:pPr algn="l" indent="0" marL="0">
              <a:lnSpc>
                <a:spcPct val="75623"/>
              </a:lnSpc>
              <a:buNone/>
            </a:pPr>
            <a:r>
              <a:rPr lang="en-US" sz="6450" dirty="0">
                <a:solidFill>
                  <a:srgbClr val="8A1225">
                    <a:alpha val="84000"/>
                  </a:srgbClr>
                </a:solidFill>
                <a:latin typeface="Georgia" pitchFamily="34" charset="0"/>
                <a:ea typeface="Georgia" pitchFamily="34" charset="-122"/>
                <a:cs typeface="Georgia" pitchFamily="34" charset="-120"/>
              </a:rPr>
              <a:t>1.8×</a:t>
            </a:r>
            <a:endParaRPr lang="en-US" sz="6450" dirty="0"/>
          </a:p>
        </p:txBody>
      </p:sp>
      <p:sp>
        <p:nvSpPr>
          <p:cNvPr id="37" name="Shape 35"/>
          <p:cNvSpPr/>
          <p:nvPr/>
        </p:nvSpPr>
        <p:spPr>
          <a:xfrm>
            <a:off x="9952320" y="5054314"/>
            <a:ext cx="6860563" cy="9525"/>
          </a:xfrm>
          <a:prstGeom prst="rect">
            <a:avLst/>
          </a:prstGeom>
          <a:solidFill>
            <a:srgbClr val="D9D2C6">
              <a:alpha val="84000"/>
            </a:srgbClr>
          </a:solidFill>
          <a:ln/>
        </p:spPr>
      </p:sp>
      <p:sp>
        <p:nvSpPr>
          <p:cNvPr id="38" name="Text 36"/>
          <p:cNvSpPr/>
          <p:nvPr/>
        </p:nvSpPr>
        <p:spPr>
          <a:xfrm>
            <a:off x="9952320" y="5790358"/>
            <a:ext cx="1669463"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88" kern="0" dirty="0">
                <a:solidFill>
                  <a:srgbClr val="17130F">
                    <a:alpha val="84000"/>
                  </a:srgbClr>
                </a:solidFill>
                <a:latin typeface="Arial" pitchFamily="34" charset="0"/>
                <a:ea typeface="Arial" pitchFamily="34" charset="-122"/>
                <a:cs typeface="Arial" pitchFamily="34" charset="-120"/>
              </a:rPr>
              <a:t>2027</a:t>
            </a:r>
            <a:endParaRPr lang="en-US" sz="1800" dirty="0"/>
          </a:p>
        </p:txBody>
      </p:sp>
      <p:sp>
        <p:nvSpPr>
          <p:cNvPr id="39" name="Text 37"/>
          <p:cNvSpPr/>
          <p:nvPr/>
        </p:nvSpPr>
        <p:spPr>
          <a:xfrm>
            <a:off x="9952320" y="6133231"/>
            <a:ext cx="1669463" cy="285759"/>
          </a:xfrm>
          <a:prstGeom prst="rect">
            <a:avLst/>
          </a:prstGeom>
          <a:noFill/>
          <a:ln/>
        </p:spPr>
        <p:txBody>
          <a:bodyPr wrap="square" lIns="25400" tIns="25400" rIns="25400" bIns="25400" rtlCol="0" anchor="t">
            <a:normAutofit/>
          </a:bodyPr>
          <a:lstStyle/>
          <a:p>
            <a:pPr algn="l" indent="0" marL="0">
              <a:lnSpc>
                <a:spcPct val="87239"/>
              </a:lnSpc>
              <a:buNone/>
            </a:pPr>
            <a:r>
              <a:rPr lang="en-US" sz="1950" dirty="0">
                <a:solidFill>
                  <a:srgbClr val="554E46">
                    <a:alpha val="84000"/>
                  </a:srgbClr>
                </a:solidFill>
                <a:latin typeface="Arial" pitchFamily="34" charset="0"/>
                <a:ea typeface="Arial" pitchFamily="34" charset="-122"/>
                <a:cs typeface="Arial" pitchFamily="34" charset="-120"/>
              </a:rPr>
              <a:t>$12.8M return</a:t>
            </a:r>
            <a:endParaRPr lang="en-US" sz="1950" dirty="0"/>
          </a:p>
        </p:txBody>
      </p:sp>
      <p:sp>
        <p:nvSpPr>
          <p:cNvPr id="40" name="Text 38"/>
          <p:cNvSpPr/>
          <p:nvPr/>
        </p:nvSpPr>
        <p:spPr>
          <a:xfrm>
            <a:off x="15112342" y="5733384"/>
            <a:ext cx="1870596" cy="742536"/>
          </a:xfrm>
          <a:prstGeom prst="rect">
            <a:avLst/>
          </a:prstGeom>
          <a:noFill/>
          <a:ln/>
        </p:spPr>
        <p:txBody>
          <a:bodyPr wrap="square" lIns="25400" tIns="25400" rIns="25400" bIns="25400" rtlCol="0" anchor="t">
            <a:normAutofit/>
          </a:bodyPr>
          <a:lstStyle/>
          <a:p>
            <a:pPr algn="l" indent="0" marL="0">
              <a:lnSpc>
                <a:spcPct val="75623"/>
              </a:lnSpc>
              <a:buNone/>
            </a:pPr>
            <a:r>
              <a:rPr lang="en-US" sz="6450" dirty="0">
                <a:solidFill>
                  <a:srgbClr val="8A1225">
                    <a:alpha val="84000"/>
                  </a:srgbClr>
                </a:solidFill>
                <a:latin typeface="Georgia" pitchFamily="34" charset="0"/>
                <a:ea typeface="Georgia" pitchFamily="34" charset="-122"/>
                <a:cs typeface="Georgia" pitchFamily="34" charset="-120"/>
              </a:rPr>
              <a:t>12.8×</a:t>
            </a:r>
            <a:endParaRPr lang="en-US" sz="6450" dirty="0"/>
          </a:p>
        </p:txBody>
      </p:sp>
      <p:sp>
        <p:nvSpPr>
          <p:cNvPr id="41" name="Shape 39"/>
          <p:cNvSpPr/>
          <p:nvPr/>
        </p:nvSpPr>
        <p:spPr>
          <a:xfrm>
            <a:off x="9952320" y="7108667"/>
            <a:ext cx="6860563" cy="9525"/>
          </a:xfrm>
          <a:prstGeom prst="rect">
            <a:avLst/>
          </a:prstGeom>
          <a:solidFill>
            <a:srgbClr val="D9D2C6">
              <a:alpha val="84000"/>
            </a:srgbClr>
          </a:solidFill>
          <a:ln/>
        </p:spPr>
      </p:sp>
      <p:sp>
        <p:nvSpPr>
          <p:cNvPr id="42" name="Text 40"/>
          <p:cNvSpPr/>
          <p:nvPr/>
        </p:nvSpPr>
        <p:spPr>
          <a:xfrm>
            <a:off x="9952320" y="7844668"/>
            <a:ext cx="1680358"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88" kern="0" dirty="0">
                <a:solidFill>
                  <a:srgbClr val="17130F">
                    <a:alpha val="84000"/>
                  </a:srgbClr>
                </a:solidFill>
                <a:latin typeface="Arial" pitchFamily="34" charset="0"/>
                <a:ea typeface="Arial" pitchFamily="34" charset="-122"/>
                <a:cs typeface="Arial" pitchFamily="34" charset="-120"/>
              </a:rPr>
              <a:t>2028</a:t>
            </a:r>
            <a:endParaRPr lang="en-US" sz="1800" dirty="0"/>
          </a:p>
        </p:txBody>
      </p:sp>
      <p:sp>
        <p:nvSpPr>
          <p:cNvPr id="43" name="Text 41"/>
          <p:cNvSpPr/>
          <p:nvPr/>
        </p:nvSpPr>
        <p:spPr>
          <a:xfrm>
            <a:off x="9952320" y="8187542"/>
            <a:ext cx="1680358" cy="285759"/>
          </a:xfrm>
          <a:prstGeom prst="rect">
            <a:avLst/>
          </a:prstGeom>
          <a:noFill/>
          <a:ln/>
        </p:spPr>
        <p:txBody>
          <a:bodyPr wrap="square" lIns="25400" tIns="25400" rIns="25400" bIns="25400" rtlCol="0" anchor="t">
            <a:normAutofit/>
          </a:bodyPr>
          <a:lstStyle/>
          <a:p>
            <a:pPr algn="l" indent="0" marL="0">
              <a:lnSpc>
                <a:spcPct val="87239"/>
              </a:lnSpc>
              <a:buNone/>
            </a:pPr>
            <a:r>
              <a:rPr lang="en-US" sz="1950" dirty="0">
                <a:solidFill>
                  <a:srgbClr val="554E46">
                    <a:alpha val="84000"/>
                  </a:srgbClr>
                </a:solidFill>
                <a:latin typeface="Arial" pitchFamily="34" charset="0"/>
                <a:ea typeface="Arial" pitchFamily="34" charset="-122"/>
                <a:cs typeface="Arial" pitchFamily="34" charset="-120"/>
              </a:rPr>
              <a:t>$34.8M return</a:t>
            </a:r>
            <a:endParaRPr lang="en-US" sz="1950" dirty="0"/>
          </a:p>
        </p:txBody>
      </p:sp>
      <p:sp>
        <p:nvSpPr>
          <p:cNvPr id="44" name="Text 42"/>
          <p:cNvSpPr/>
          <p:nvPr/>
        </p:nvSpPr>
        <p:spPr>
          <a:xfrm>
            <a:off x="14972256" y="7787738"/>
            <a:ext cx="2024691" cy="742536"/>
          </a:xfrm>
          <a:prstGeom prst="rect">
            <a:avLst/>
          </a:prstGeom>
          <a:noFill/>
          <a:ln/>
        </p:spPr>
        <p:txBody>
          <a:bodyPr wrap="square" lIns="25400" tIns="25400" rIns="25400" bIns="25400" rtlCol="0" anchor="t">
            <a:normAutofit/>
          </a:bodyPr>
          <a:lstStyle/>
          <a:p>
            <a:pPr algn="l" indent="0" marL="0">
              <a:lnSpc>
                <a:spcPct val="75623"/>
              </a:lnSpc>
              <a:buNone/>
            </a:pPr>
            <a:r>
              <a:rPr lang="en-US" sz="6450" dirty="0">
                <a:solidFill>
                  <a:srgbClr val="8A1225">
                    <a:alpha val="84000"/>
                  </a:srgbClr>
                </a:solidFill>
                <a:latin typeface="Georgia" pitchFamily="34" charset="0"/>
                <a:ea typeface="Georgia" pitchFamily="34" charset="-122"/>
                <a:cs typeface="Georgia" pitchFamily="34" charset="-120"/>
              </a:rPr>
              <a:t>34.8×</a:t>
            </a:r>
            <a:endParaRPr lang="en-US" sz="6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609567" y="654654"/>
            <a:ext cx="2119147"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FINANCIALS</a:t>
            </a:r>
            <a:endParaRPr lang="en-US" sz="1875" dirty="0"/>
          </a:p>
        </p:txBody>
      </p:sp>
      <p:sp>
        <p:nvSpPr>
          <p:cNvPr id="3" name="Text 1"/>
          <p:cNvSpPr/>
          <p:nvPr/>
        </p:nvSpPr>
        <p:spPr>
          <a:xfrm>
            <a:off x="2878937" y="533387"/>
            <a:ext cx="6938625" cy="419084"/>
          </a:xfrm>
          <a:prstGeom prst="rect">
            <a:avLst/>
          </a:prstGeom>
          <a:noFill/>
          <a:ln/>
        </p:spPr>
        <p:txBody>
          <a:bodyPr wrap="square" lIns="25400" tIns="25400" rIns="25400" bIns="25400" rtlCol="0" anchor="t">
            <a:normAutofit/>
          </a:bodyPr>
          <a:lstStyle/>
          <a:p>
            <a:pPr algn="l" indent="0" marL="0">
              <a:lnSpc>
                <a:spcPct val="88051"/>
              </a:lnSpc>
              <a:buNone/>
            </a:pPr>
            <a:r>
              <a:rPr lang="en-US" sz="3000" dirty="0">
                <a:solidFill>
                  <a:srgbClr val="17130F">
                    <a:alpha val="96000"/>
                  </a:srgbClr>
                </a:solidFill>
                <a:latin typeface="Georgia" pitchFamily="34" charset="0"/>
                <a:ea typeface="Georgia" pitchFamily="34" charset="-122"/>
                <a:cs typeface="Georgia" pitchFamily="34" charset="-120"/>
              </a:rPr>
              <a:t>PourPlay — Three-Year Financial Projections</a:t>
            </a:r>
            <a:endParaRPr lang="en-US" sz="3000" dirty="0"/>
          </a:p>
        </p:txBody>
      </p:sp>
      <p:sp>
        <p:nvSpPr>
          <p:cNvPr id="4" name="Text 2"/>
          <p:cNvSpPr/>
          <p:nvPr/>
        </p:nvSpPr>
        <p:spPr>
          <a:xfrm>
            <a:off x="16574441" y="649142"/>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5" name="Shape 3"/>
          <p:cNvSpPr/>
          <p:nvPr/>
        </p:nvSpPr>
        <p:spPr>
          <a:xfrm>
            <a:off x="609567" y="1085808"/>
            <a:ext cx="16867180" cy="9525"/>
          </a:xfrm>
          <a:prstGeom prst="rect">
            <a:avLst/>
          </a:prstGeom>
          <a:solidFill>
            <a:srgbClr val="17130F"/>
          </a:solidFill>
          <a:ln/>
        </p:spPr>
      </p:sp>
      <p:sp>
        <p:nvSpPr>
          <p:cNvPr id="6" name="Shape 4"/>
          <p:cNvSpPr/>
          <p:nvPr/>
        </p:nvSpPr>
        <p:spPr>
          <a:xfrm>
            <a:off x="609567" y="1288598"/>
            <a:ext cx="17068855" cy="540923"/>
          </a:xfrm>
          <a:prstGeom prst="rect">
            <a:avLst/>
          </a:prstGeom>
          <a:solidFill>
            <a:srgbClr val="8A1225">
              <a:alpha val="98000"/>
            </a:srgbClr>
          </a:solidFill>
          <a:ln/>
        </p:spPr>
      </p:sp>
      <p:sp>
        <p:nvSpPr>
          <p:cNvPr id="7" name="Text 5"/>
          <p:cNvSpPr/>
          <p:nvPr/>
        </p:nvSpPr>
        <p:spPr>
          <a:xfrm>
            <a:off x="781017" y="1421948"/>
            <a:ext cx="8408372" cy="312323"/>
          </a:xfrm>
          <a:prstGeom prst="rect">
            <a:avLst/>
          </a:prstGeom>
          <a:noFill/>
          <a:ln/>
        </p:spPr>
        <p:txBody>
          <a:bodyPr wrap="square" lIns="25400" tIns="25400" rIns="25400" bIns="25400" rtlCol="0" anchor="t">
            <a:normAutofit/>
          </a:bodyPr>
          <a:lstStyle/>
          <a:p>
            <a:pPr algn="l" indent="0" marL="0">
              <a:lnSpc>
                <a:spcPct val="103680"/>
              </a:lnSpc>
              <a:buNone/>
            </a:pPr>
            <a:r>
              <a:rPr lang="en-US" sz="1800" b="1" spc="144" kern="0" dirty="0">
                <a:solidFill>
                  <a:srgbClr val="F7F3EC">
                    <a:alpha val="98000"/>
                  </a:srgbClr>
                </a:solidFill>
                <a:latin typeface="Arial" pitchFamily="34" charset="0"/>
                <a:ea typeface="Arial" pitchFamily="34" charset="-122"/>
                <a:cs typeface="Arial" pitchFamily="34" charset="-120"/>
              </a:rPr>
              <a:t>PourPlay — Financial Projections</a:t>
            </a:r>
            <a:endParaRPr lang="en-US" sz="1800" dirty="0"/>
          </a:p>
        </p:txBody>
      </p:sp>
      <p:sp>
        <p:nvSpPr>
          <p:cNvPr id="8" name="Text 6"/>
          <p:cNvSpPr/>
          <p:nvPr/>
        </p:nvSpPr>
        <p:spPr>
          <a:xfrm>
            <a:off x="9191672" y="1421948"/>
            <a:ext cx="2600316" cy="312323"/>
          </a:xfrm>
          <a:prstGeom prst="rect">
            <a:avLst/>
          </a:prstGeom>
          <a:noFill/>
          <a:ln/>
        </p:spPr>
        <p:txBody>
          <a:bodyPr wrap="square" lIns="25400" tIns="25400" rIns="25400" bIns="25400" rtlCol="0" anchor="t">
            <a:normAutofit/>
          </a:bodyPr>
          <a:lstStyle/>
          <a:p>
            <a:pPr algn="r" indent="0" marL="0">
              <a:lnSpc>
                <a:spcPct val="103680"/>
              </a:lnSpc>
              <a:buNone/>
            </a:pPr>
            <a:r>
              <a:rPr lang="en-US" sz="1800" b="1" spc="144" kern="0" dirty="0">
                <a:solidFill>
                  <a:srgbClr val="F7F3EC">
                    <a:alpha val="98000"/>
                  </a:srgbClr>
                </a:solidFill>
                <a:latin typeface="Arial" pitchFamily="34" charset="0"/>
                <a:ea typeface="Arial" pitchFamily="34" charset="-122"/>
                <a:cs typeface="Arial" pitchFamily="34" charset="-120"/>
              </a:rPr>
              <a:t>2026 (Launch)</a:t>
            </a:r>
            <a:endParaRPr lang="en-US" sz="1800" dirty="0"/>
          </a:p>
        </p:txBody>
      </p:sp>
      <p:sp>
        <p:nvSpPr>
          <p:cNvPr id="9" name="Text 7"/>
          <p:cNvSpPr/>
          <p:nvPr/>
        </p:nvSpPr>
        <p:spPr>
          <a:xfrm>
            <a:off x="12049164" y="1421948"/>
            <a:ext cx="2600316" cy="312323"/>
          </a:xfrm>
          <a:prstGeom prst="rect">
            <a:avLst/>
          </a:prstGeom>
          <a:noFill/>
          <a:ln/>
        </p:spPr>
        <p:txBody>
          <a:bodyPr wrap="square" lIns="25400" tIns="25400" rIns="25400" bIns="25400" rtlCol="0" anchor="t">
            <a:normAutofit/>
          </a:bodyPr>
          <a:lstStyle/>
          <a:p>
            <a:pPr algn="r" indent="0" marL="0">
              <a:lnSpc>
                <a:spcPct val="103680"/>
              </a:lnSpc>
              <a:buNone/>
            </a:pPr>
            <a:r>
              <a:rPr lang="en-US" sz="1800" b="1" spc="144" kern="0" dirty="0">
                <a:solidFill>
                  <a:srgbClr val="F7F3EC">
                    <a:alpha val="98000"/>
                  </a:srgbClr>
                </a:solidFill>
                <a:latin typeface="Arial" pitchFamily="34" charset="0"/>
                <a:ea typeface="Arial" pitchFamily="34" charset="-122"/>
                <a:cs typeface="Arial" pitchFamily="34" charset="-120"/>
              </a:rPr>
              <a:t>2027</a:t>
            </a:r>
            <a:endParaRPr lang="en-US" sz="1800" dirty="0"/>
          </a:p>
        </p:txBody>
      </p:sp>
      <p:sp>
        <p:nvSpPr>
          <p:cNvPr id="10" name="Text 8"/>
          <p:cNvSpPr/>
          <p:nvPr/>
        </p:nvSpPr>
        <p:spPr>
          <a:xfrm>
            <a:off x="14906655" y="1421948"/>
            <a:ext cx="2600316" cy="312323"/>
          </a:xfrm>
          <a:prstGeom prst="rect">
            <a:avLst/>
          </a:prstGeom>
          <a:noFill/>
          <a:ln/>
        </p:spPr>
        <p:txBody>
          <a:bodyPr wrap="square" lIns="25400" tIns="25400" rIns="25400" bIns="25400" rtlCol="0" anchor="t">
            <a:normAutofit/>
          </a:bodyPr>
          <a:lstStyle/>
          <a:p>
            <a:pPr algn="r" indent="0" marL="0">
              <a:lnSpc>
                <a:spcPct val="103680"/>
              </a:lnSpc>
              <a:buNone/>
            </a:pPr>
            <a:r>
              <a:rPr lang="en-US" sz="1800" b="1" spc="144" kern="0" dirty="0">
                <a:solidFill>
                  <a:srgbClr val="F7F3EC">
                    <a:alpha val="98000"/>
                  </a:srgbClr>
                </a:solidFill>
                <a:latin typeface="Arial" pitchFamily="34" charset="0"/>
                <a:ea typeface="Arial" pitchFamily="34" charset="-122"/>
                <a:cs typeface="Arial" pitchFamily="34" charset="-120"/>
              </a:rPr>
              <a:t>2028</a:t>
            </a:r>
            <a:endParaRPr lang="en-US" sz="1800" dirty="0"/>
          </a:p>
        </p:txBody>
      </p:sp>
      <p:sp>
        <p:nvSpPr>
          <p:cNvPr id="11" name="Shape 9"/>
          <p:cNvSpPr/>
          <p:nvPr/>
        </p:nvSpPr>
        <p:spPr>
          <a:xfrm>
            <a:off x="609567" y="1835015"/>
            <a:ext cx="17068855" cy="338007"/>
          </a:xfrm>
          <a:prstGeom prst="rect">
            <a:avLst/>
          </a:prstGeom>
          <a:solidFill>
            <a:srgbClr val="E4DCCF">
              <a:alpha val="95000"/>
            </a:srgbClr>
          </a:solidFill>
          <a:ln/>
        </p:spPr>
      </p:sp>
      <p:sp>
        <p:nvSpPr>
          <p:cNvPr id="12" name="Shape 10"/>
          <p:cNvSpPr/>
          <p:nvPr/>
        </p:nvSpPr>
        <p:spPr>
          <a:xfrm>
            <a:off x="609567" y="2164754"/>
            <a:ext cx="17068855" cy="9525"/>
          </a:xfrm>
          <a:prstGeom prst="rect">
            <a:avLst/>
          </a:prstGeom>
          <a:solidFill>
            <a:srgbClr val="D9D2C6">
              <a:alpha val="95000"/>
            </a:srgbClr>
          </a:solidFill>
          <a:ln/>
        </p:spPr>
      </p:sp>
      <p:sp>
        <p:nvSpPr>
          <p:cNvPr id="13" name="Text 11"/>
          <p:cNvSpPr/>
          <p:nvPr/>
        </p:nvSpPr>
        <p:spPr>
          <a:xfrm>
            <a:off x="781017" y="1885572"/>
            <a:ext cx="1860429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52" kern="0" dirty="0">
                <a:solidFill>
                  <a:srgbClr val="17130F">
                    <a:alpha val="95000"/>
                  </a:srgbClr>
                </a:solidFill>
                <a:latin typeface="Arial" pitchFamily="34" charset="0"/>
                <a:ea typeface="Arial" pitchFamily="34" charset="-122"/>
                <a:cs typeface="Arial" pitchFamily="34" charset="-120"/>
              </a:rPr>
              <a:t>MEMBERS</a:t>
            </a:r>
            <a:endParaRPr lang="en-US" sz="1800" dirty="0"/>
          </a:p>
        </p:txBody>
      </p:sp>
      <p:sp>
        <p:nvSpPr>
          <p:cNvPr id="14" name="Shape 12"/>
          <p:cNvSpPr/>
          <p:nvPr/>
        </p:nvSpPr>
        <p:spPr>
          <a:xfrm>
            <a:off x="609567" y="2472745"/>
            <a:ext cx="17068855" cy="9525"/>
          </a:xfrm>
          <a:prstGeom prst="rect">
            <a:avLst/>
          </a:prstGeom>
          <a:solidFill>
            <a:srgbClr val="E3DCD1">
              <a:alpha val="95000"/>
            </a:srgbClr>
          </a:solidFill>
          <a:ln/>
        </p:spPr>
      </p:sp>
      <p:sp>
        <p:nvSpPr>
          <p:cNvPr id="15" name="Text 13"/>
          <p:cNvSpPr/>
          <p:nvPr/>
        </p:nvSpPr>
        <p:spPr>
          <a:xfrm>
            <a:off x="933417" y="2208593"/>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Freemium Memberships</a:t>
            </a:r>
            <a:endParaRPr lang="en-US" sz="1800" dirty="0"/>
          </a:p>
        </p:txBody>
      </p:sp>
      <p:sp>
        <p:nvSpPr>
          <p:cNvPr id="16" name="Text 14"/>
          <p:cNvSpPr/>
          <p:nvPr/>
        </p:nvSpPr>
        <p:spPr>
          <a:xfrm>
            <a:off x="8820198" y="220859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1,537,734</a:t>
            </a:r>
            <a:endParaRPr lang="en-US" sz="1800" dirty="0"/>
          </a:p>
        </p:txBody>
      </p:sp>
      <p:sp>
        <p:nvSpPr>
          <p:cNvPr id="17" name="Text 15"/>
          <p:cNvSpPr/>
          <p:nvPr/>
        </p:nvSpPr>
        <p:spPr>
          <a:xfrm>
            <a:off x="11677689" y="220859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2,306,601</a:t>
            </a:r>
            <a:endParaRPr lang="en-US" sz="1800" dirty="0"/>
          </a:p>
        </p:txBody>
      </p:sp>
      <p:sp>
        <p:nvSpPr>
          <p:cNvPr id="18" name="Text 16"/>
          <p:cNvSpPr/>
          <p:nvPr/>
        </p:nvSpPr>
        <p:spPr>
          <a:xfrm>
            <a:off x="14535181" y="220859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2,652,591</a:t>
            </a:r>
            <a:endParaRPr lang="en-US" sz="1800" dirty="0"/>
          </a:p>
        </p:txBody>
      </p:sp>
      <p:sp>
        <p:nvSpPr>
          <p:cNvPr id="19" name="Shape 17"/>
          <p:cNvSpPr/>
          <p:nvPr/>
        </p:nvSpPr>
        <p:spPr>
          <a:xfrm>
            <a:off x="609567" y="2780737"/>
            <a:ext cx="17068855" cy="9525"/>
          </a:xfrm>
          <a:prstGeom prst="rect">
            <a:avLst/>
          </a:prstGeom>
          <a:solidFill>
            <a:srgbClr val="E3DCD1">
              <a:alpha val="95000"/>
            </a:srgbClr>
          </a:solidFill>
          <a:ln/>
        </p:spPr>
      </p:sp>
      <p:sp>
        <p:nvSpPr>
          <p:cNvPr id="20" name="Text 18"/>
          <p:cNvSpPr/>
          <p:nvPr/>
        </p:nvSpPr>
        <p:spPr>
          <a:xfrm>
            <a:off x="933417" y="2516584"/>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Premium Memberships (10% Conversion Rate)</a:t>
            </a:r>
            <a:endParaRPr lang="en-US" sz="1800" dirty="0"/>
          </a:p>
        </p:txBody>
      </p:sp>
      <p:sp>
        <p:nvSpPr>
          <p:cNvPr id="21" name="Text 19"/>
          <p:cNvSpPr/>
          <p:nvPr/>
        </p:nvSpPr>
        <p:spPr>
          <a:xfrm>
            <a:off x="8820198" y="251658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153,773</a:t>
            </a:r>
            <a:endParaRPr lang="en-US" sz="1800" dirty="0"/>
          </a:p>
        </p:txBody>
      </p:sp>
      <p:sp>
        <p:nvSpPr>
          <p:cNvPr id="22" name="Text 20"/>
          <p:cNvSpPr/>
          <p:nvPr/>
        </p:nvSpPr>
        <p:spPr>
          <a:xfrm>
            <a:off x="11677689" y="251658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230,660</a:t>
            </a:r>
            <a:endParaRPr lang="en-US" sz="1800" dirty="0"/>
          </a:p>
        </p:txBody>
      </p:sp>
      <p:sp>
        <p:nvSpPr>
          <p:cNvPr id="23" name="Text 21"/>
          <p:cNvSpPr/>
          <p:nvPr/>
        </p:nvSpPr>
        <p:spPr>
          <a:xfrm>
            <a:off x="14535181" y="251658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265,259</a:t>
            </a:r>
            <a:endParaRPr lang="en-US" sz="1800" dirty="0"/>
          </a:p>
        </p:txBody>
      </p:sp>
      <p:sp>
        <p:nvSpPr>
          <p:cNvPr id="24" name="Shape 22"/>
          <p:cNvSpPr/>
          <p:nvPr/>
        </p:nvSpPr>
        <p:spPr>
          <a:xfrm>
            <a:off x="609567" y="2789005"/>
            <a:ext cx="17068855" cy="338007"/>
          </a:xfrm>
          <a:prstGeom prst="rect">
            <a:avLst/>
          </a:prstGeom>
          <a:solidFill>
            <a:srgbClr val="E4DCCF">
              <a:alpha val="95000"/>
            </a:srgbClr>
          </a:solidFill>
          <a:ln/>
        </p:spPr>
      </p:sp>
      <p:sp>
        <p:nvSpPr>
          <p:cNvPr id="25" name="Shape 23"/>
          <p:cNvSpPr/>
          <p:nvPr/>
        </p:nvSpPr>
        <p:spPr>
          <a:xfrm>
            <a:off x="609567" y="3118744"/>
            <a:ext cx="17068855" cy="9525"/>
          </a:xfrm>
          <a:prstGeom prst="rect">
            <a:avLst/>
          </a:prstGeom>
          <a:solidFill>
            <a:srgbClr val="D9D2C6">
              <a:alpha val="95000"/>
            </a:srgbClr>
          </a:solidFill>
          <a:ln/>
        </p:spPr>
      </p:sp>
      <p:sp>
        <p:nvSpPr>
          <p:cNvPr id="26" name="Text 24"/>
          <p:cNvSpPr/>
          <p:nvPr/>
        </p:nvSpPr>
        <p:spPr>
          <a:xfrm>
            <a:off x="781017" y="2839562"/>
            <a:ext cx="1860429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52" kern="0" dirty="0">
                <a:solidFill>
                  <a:srgbClr val="17130F">
                    <a:alpha val="95000"/>
                  </a:srgbClr>
                </a:solidFill>
                <a:latin typeface="Arial" pitchFamily="34" charset="0"/>
                <a:ea typeface="Arial" pitchFamily="34" charset="-122"/>
                <a:cs typeface="Arial" pitchFamily="34" charset="-120"/>
              </a:rPr>
              <a:t>REVENUES</a:t>
            </a:r>
            <a:endParaRPr lang="en-US" sz="1800" dirty="0"/>
          </a:p>
        </p:txBody>
      </p:sp>
      <p:sp>
        <p:nvSpPr>
          <p:cNvPr id="27" name="Shape 25"/>
          <p:cNvSpPr/>
          <p:nvPr/>
        </p:nvSpPr>
        <p:spPr>
          <a:xfrm>
            <a:off x="609567" y="3426779"/>
            <a:ext cx="17068855" cy="9525"/>
          </a:xfrm>
          <a:prstGeom prst="rect">
            <a:avLst/>
          </a:prstGeom>
          <a:solidFill>
            <a:srgbClr val="E3DCD1">
              <a:alpha val="95000"/>
            </a:srgbClr>
          </a:solidFill>
          <a:ln/>
        </p:spPr>
      </p:sp>
      <p:sp>
        <p:nvSpPr>
          <p:cNvPr id="28" name="Text 26"/>
          <p:cNvSpPr/>
          <p:nvPr/>
        </p:nvSpPr>
        <p:spPr>
          <a:xfrm>
            <a:off x="933417" y="3162583"/>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Subscriptions @ $3/m — Premium Members</a:t>
            </a:r>
            <a:endParaRPr lang="en-US" sz="1800" dirty="0"/>
          </a:p>
        </p:txBody>
      </p:sp>
      <p:sp>
        <p:nvSpPr>
          <p:cNvPr id="29" name="Text 27"/>
          <p:cNvSpPr/>
          <p:nvPr/>
        </p:nvSpPr>
        <p:spPr>
          <a:xfrm>
            <a:off x="8820198" y="316258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$461,319</a:t>
            </a:r>
            <a:endParaRPr lang="en-US" sz="1800" dirty="0"/>
          </a:p>
        </p:txBody>
      </p:sp>
      <p:sp>
        <p:nvSpPr>
          <p:cNvPr id="30" name="Text 28"/>
          <p:cNvSpPr/>
          <p:nvPr/>
        </p:nvSpPr>
        <p:spPr>
          <a:xfrm>
            <a:off x="11677689" y="316258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$691,980</a:t>
            </a:r>
            <a:endParaRPr lang="en-US" sz="1800" dirty="0"/>
          </a:p>
        </p:txBody>
      </p:sp>
      <p:sp>
        <p:nvSpPr>
          <p:cNvPr id="31" name="Text 29"/>
          <p:cNvSpPr/>
          <p:nvPr/>
        </p:nvSpPr>
        <p:spPr>
          <a:xfrm>
            <a:off x="14535181" y="316258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$795,777</a:t>
            </a:r>
            <a:endParaRPr lang="en-US" sz="1800" dirty="0"/>
          </a:p>
        </p:txBody>
      </p:sp>
      <p:sp>
        <p:nvSpPr>
          <p:cNvPr id="32" name="Shape 30"/>
          <p:cNvSpPr/>
          <p:nvPr/>
        </p:nvSpPr>
        <p:spPr>
          <a:xfrm>
            <a:off x="609567" y="3734770"/>
            <a:ext cx="17068855" cy="9525"/>
          </a:xfrm>
          <a:prstGeom prst="rect">
            <a:avLst/>
          </a:prstGeom>
          <a:solidFill>
            <a:srgbClr val="E3DCD1">
              <a:alpha val="95000"/>
            </a:srgbClr>
          </a:solidFill>
          <a:ln/>
        </p:spPr>
      </p:sp>
      <p:sp>
        <p:nvSpPr>
          <p:cNvPr id="33" name="Text 31"/>
          <p:cNvSpPr/>
          <p:nvPr/>
        </p:nvSpPr>
        <p:spPr>
          <a:xfrm>
            <a:off x="933417" y="3470618"/>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Affiliate Wine Sales @ 2% on $20/m</a:t>
            </a:r>
            <a:endParaRPr lang="en-US" sz="1800" dirty="0"/>
          </a:p>
        </p:txBody>
      </p:sp>
      <p:sp>
        <p:nvSpPr>
          <p:cNvPr id="34" name="Text 32"/>
          <p:cNvSpPr/>
          <p:nvPr/>
        </p:nvSpPr>
        <p:spPr>
          <a:xfrm>
            <a:off x="8820198" y="347061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$57,609</a:t>
            </a:r>
            <a:endParaRPr lang="en-US" sz="1800" dirty="0"/>
          </a:p>
        </p:txBody>
      </p:sp>
      <p:sp>
        <p:nvSpPr>
          <p:cNvPr id="35" name="Text 33"/>
          <p:cNvSpPr/>
          <p:nvPr/>
        </p:nvSpPr>
        <p:spPr>
          <a:xfrm>
            <a:off x="11677689" y="347061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$86,414</a:t>
            </a:r>
            <a:endParaRPr lang="en-US" sz="1800" dirty="0"/>
          </a:p>
        </p:txBody>
      </p:sp>
      <p:sp>
        <p:nvSpPr>
          <p:cNvPr id="36" name="Text 34"/>
          <p:cNvSpPr/>
          <p:nvPr/>
        </p:nvSpPr>
        <p:spPr>
          <a:xfrm>
            <a:off x="14535181" y="347061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$99,376</a:t>
            </a:r>
            <a:endParaRPr lang="en-US" sz="1800" dirty="0"/>
          </a:p>
        </p:txBody>
      </p:sp>
      <p:sp>
        <p:nvSpPr>
          <p:cNvPr id="37" name="Shape 35"/>
          <p:cNvSpPr/>
          <p:nvPr/>
        </p:nvSpPr>
        <p:spPr>
          <a:xfrm>
            <a:off x="609567" y="4042805"/>
            <a:ext cx="17068855" cy="9525"/>
          </a:xfrm>
          <a:prstGeom prst="rect">
            <a:avLst/>
          </a:prstGeom>
          <a:solidFill>
            <a:srgbClr val="E3DCD1">
              <a:alpha val="95000"/>
            </a:srgbClr>
          </a:solidFill>
          <a:ln/>
        </p:spPr>
      </p:sp>
      <p:sp>
        <p:nvSpPr>
          <p:cNvPr id="38" name="Text 36"/>
          <p:cNvSpPr/>
          <p:nvPr/>
        </p:nvSpPr>
        <p:spPr>
          <a:xfrm>
            <a:off x="933417" y="3778609"/>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In-Game Pack Sales @ $1/m avg on Freemium</a:t>
            </a:r>
            <a:endParaRPr lang="en-US" sz="1800" dirty="0"/>
          </a:p>
        </p:txBody>
      </p:sp>
      <p:sp>
        <p:nvSpPr>
          <p:cNvPr id="39" name="Text 37"/>
          <p:cNvSpPr/>
          <p:nvPr/>
        </p:nvSpPr>
        <p:spPr>
          <a:xfrm>
            <a:off x="8820198" y="377860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$738,867</a:t>
            </a:r>
            <a:endParaRPr lang="en-US" sz="1800" dirty="0"/>
          </a:p>
        </p:txBody>
      </p:sp>
      <p:sp>
        <p:nvSpPr>
          <p:cNvPr id="40" name="Text 38"/>
          <p:cNvSpPr/>
          <p:nvPr/>
        </p:nvSpPr>
        <p:spPr>
          <a:xfrm>
            <a:off x="11677689" y="377860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$1,108,301</a:t>
            </a:r>
            <a:endParaRPr lang="en-US" sz="1800" dirty="0"/>
          </a:p>
        </p:txBody>
      </p:sp>
      <p:sp>
        <p:nvSpPr>
          <p:cNvPr id="41" name="Text 39"/>
          <p:cNvSpPr/>
          <p:nvPr/>
        </p:nvSpPr>
        <p:spPr>
          <a:xfrm>
            <a:off x="14535181" y="377860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$1,274,546</a:t>
            </a:r>
            <a:endParaRPr lang="en-US" sz="1800" dirty="0"/>
          </a:p>
        </p:txBody>
      </p:sp>
      <p:sp>
        <p:nvSpPr>
          <p:cNvPr id="42" name="Shape 40"/>
          <p:cNvSpPr/>
          <p:nvPr/>
        </p:nvSpPr>
        <p:spPr>
          <a:xfrm>
            <a:off x="609567" y="4350796"/>
            <a:ext cx="17068855" cy="9525"/>
          </a:xfrm>
          <a:prstGeom prst="rect">
            <a:avLst/>
          </a:prstGeom>
          <a:solidFill>
            <a:srgbClr val="E3DCD1">
              <a:alpha val="95000"/>
            </a:srgbClr>
          </a:solidFill>
          <a:ln/>
        </p:spPr>
      </p:sp>
      <p:sp>
        <p:nvSpPr>
          <p:cNvPr id="43" name="Text 41"/>
          <p:cNvSpPr/>
          <p:nvPr/>
        </p:nvSpPr>
        <p:spPr>
          <a:xfrm>
            <a:off x="933417" y="4086644"/>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In-Game Ad Revenue @ $0.25/m avg on Freemium</a:t>
            </a:r>
            <a:endParaRPr lang="en-US" sz="1800" dirty="0"/>
          </a:p>
        </p:txBody>
      </p:sp>
      <p:sp>
        <p:nvSpPr>
          <p:cNvPr id="44" name="Text 42"/>
          <p:cNvSpPr/>
          <p:nvPr/>
        </p:nvSpPr>
        <p:spPr>
          <a:xfrm>
            <a:off x="8820198" y="408664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$184,717</a:t>
            </a:r>
            <a:endParaRPr lang="en-US" sz="1800" dirty="0"/>
          </a:p>
        </p:txBody>
      </p:sp>
      <p:sp>
        <p:nvSpPr>
          <p:cNvPr id="45" name="Text 43"/>
          <p:cNvSpPr/>
          <p:nvPr/>
        </p:nvSpPr>
        <p:spPr>
          <a:xfrm>
            <a:off x="11677689" y="408664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$277,075</a:t>
            </a:r>
            <a:endParaRPr lang="en-US" sz="1800" dirty="0"/>
          </a:p>
        </p:txBody>
      </p:sp>
      <p:sp>
        <p:nvSpPr>
          <p:cNvPr id="46" name="Text 44"/>
          <p:cNvSpPr/>
          <p:nvPr/>
        </p:nvSpPr>
        <p:spPr>
          <a:xfrm>
            <a:off x="14535181" y="408664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$318,636</a:t>
            </a:r>
            <a:endParaRPr lang="en-US" sz="1800" dirty="0"/>
          </a:p>
        </p:txBody>
      </p:sp>
      <p:sp>
        <p:nvSpPr>
          <p:cNvPr id="47" name="Shape 45"/>
          <p:cNvSpPr/>
          <p:nvPr/>
        </p:nvSpPr>
        <p:spPr>
          <a:xfrm>
            <a:off x="609567" y="4658831"/>
            <a:ext cx="17068855" cy="9525"/>
          </a:xfrm>
          <a:prstGeom prst="rect">
            <a:avLst/>
          </a:prstGeom>
          <a:solidFill>
            <a:srgbClr val="E3DCD1">
              <a:alpha val="95000"/>
            </a:srgbClr>
          </a:solidFill>
          <a:ln/>
        </p:spPr>
      </p:sp>
      <p:sp>
        <p:nvSpPr>
          <p:cNvPr id="48" name="Text 46"/>
          <p:cNvSpPr/>
          <p:nvPr/>
        </p:nvSpPr>
        <p:spPr>
          <a:xfrm>
            <a:off x="933417" y="4394635"/>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Other Revenue @ $1/m Premium</a:t>
            </a:r>
            <a:endParaRPr lang="en-US" sz="1800" dirty="0"/>
          </a:p>
        </p:txBody>
      </p:sp>
      <p:sp>
        <p:nvSpPr>
          <p:cNvPr id="49" name="Text 47"/>
          <p:cNvSpPr/>
          <p:nvPr/>
        </p:nvSpPr>
        <p:spPr>
          <a:xfrm>
            <a:off x="8820198" y="4394635"/>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$70,137</a:t>
            </a:r>
            <a:endParaRPr lang="en-US" sz="1800" dirty="0"/>
          </a:p>
        </p:txBody>
      </p:sp>
      <p:sp>
        <p:nvSpPr>
          <p:cNvPr id="50" name="Text 48"/>
          <p:cNvSpPr/>
          <p:nvPr/>
        </p:nvSpPr>
        <p:spPr>
          <a:xfrm>
            <a:off x="11677689" y="4394635"/>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$105,205</a:t>
            </a:r>
            <a:endParaRPr lang="en-US" sz="1800" dirty="0"/>
          </a:p>
        </p:txBody>
      </p:sp>
      <p:sp>
        <p:nvSpPr>
          <p:cNvPr id="51" name="Text 49"/>
          <p:cNvSpPr/>
          <p:nvPr/>
        </p:nvSpPr>
        <p:spPr>
          <a:xfrm>
            <a:off x="14535181" y="4394635"/>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$120,986</a:t>
            </a:r>
            <a:endParaRPr lang="en-US" sz="1800" dirty="0"/>
          </a:p>
        </p:txBody>
      </p:sp>
      <p:sp>
        <p:nvSpPr>
          <p:cNvPr id="52" name="Shape 50"/>
          <p:cNvSpPr/>
          <p:nvPr/>
        </p:nvSpPr>
        <p:spPr>
          <a:xfrm>
            <a:off x="609567" y="4975091"/>
            <a:ext cx="17068855" cy="9525"/>
          </a:xfrm>
          <a:prstGeom prst="rect">
            <a:avLst/>
          </a:prstGeom>
          <a:solidFill>
            <a:srgbClr val="17130F">
              <a:alpha val="95000"/>
            </a:srgbClr>
          </a:solidFill>
          <a:ln/>
        </p:spPr>
      </p:sp>
      <p:sp>
        <p:nvSpPr>
          <p:cNvPr id="53" name="Shape 51"/>
          <p:cNvSpPr/>
          <p:nvPr/>
        </p:nvSpPr>
        <p:spPr>
          <a:xfrm>
            <a:off x="609567" y="4667099"/>
            <a:ext cx="17068855" cy="9525"/>
          </a:xfrm>
          <a:prstGeom prst="rect">
            <a:avLst/>
          </a:prstGeom>
          <a:solidFill>
            <a:srgbClr val="17130F">
              <a:alpha val="95000"/>
            </a:srgbClr>
          </a:solidFill>
          <a:ln/>
        </p:spPr>
      </p:sp>
      <p:sp>
        <p:nvSpPr>
          <p:cNvPr id="54" name="Text 52"/>
          <p:cNvSpPr/>
          <p:nvPr/>
        </p:nvSpPr>
        <p:spPr>
          <a:xfrm>
            <a:off x="933417" y="4710938"/>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Total Revenues</a:t>
            </a:r>
            <a:endParaRPr lang="en-US" sz="1800" dirty="0"/>
          </a:p>
        </p:txBody>
      </p:sp>
      <p:sp>
        <p:nvSpPr>
          <p:cNvPr id="55" name="Text 53"/>
          <p:cNvSpPr/>
          <p:nvPr/>
        </p:nvSpPr>
        <p:spPr>
          <a:xfrm>
            <a:off x="8820198" y="471093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$1,261,740</a:t>
            </a:r>
            <a:endParaRPr lang="en-US" sz="1800" dirty="0"/>
          </a:p>
        </p:txBody>
      </p:sp>
      <p:sp>
        <p:nvSpPr>
          <p:cNvPr id="56" name="Text 54"/>
          <p:cNvSpPr/>
          <p:nvPr/>
        </p:nvSpPr>
        <p:spPr>
          <a:xfrm>
            <a:off x="11677689" y="471093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$2,268,975</a:t>
            </a:r>
            <a:endParaRPr lang="en-US" sz="1800" dirty="0"/>
          </a:p>
        </p:txBody>
      </p:sp>
      <p:sp>
        <p:nvSpPr>
          <p:cNvPr id="57" name="Text 55"/>
          <p:cNvSpPr/>
          <p:nvPr/>
        </p:nvSpPr>
        <p:spPr>
          <a:xfrm>
            <a:off x="14535181" y="471093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$2,609,322</a:t>
            </a:r>
            <a:endParaRPr lang="en-US" sz="1800" dirty="0"/>
          </a:p>
        </p:txBody>
      </p:sp>
      <p:sp>
        <p:nvSpPr>
          <p:cNvPr id="58" name="Shape 56"/>
          <p:cNvSpPr/>
          <p:nvPr/>
        </p:nvSpPr>
        <p:spPr>
          <a:xfrm>
            <a:off x="609567" y="4983359"/>
            <a:ext cx="17068855" cy="338007"/>
          </a:xfrm>
          <a:prstGeom prst="rect">
            <a:avLst/>
          </a:prstGeom>
          <a:solidFill>
            <a:srgbClr val="E4DCCF">
              <a:alpha val="95000"/>
            </a:srgbClr>
          </a:solidFill>
          <a:ln/>
        </p:spPr>
      </p:sp>
      <p:sp>
        <p:nvSpPr>
          <p:cNvPr id="59" name="Shape 57"/>
          <p:cNvSpPr/>
          <p:nvPr/>
        </p:nvSpPr>
        <p:spPr>
          <a:xfrm>
            <a:off x="609567" y="5313097"/>
            <a:ext cx="17068855" cy="9525"/>
          </a:xfrm>
          <a:prstGeom prst="rect">
            <a:avLst/>
          </a:prstGeom>
          <a:solidFill>
            <a:srgbClr val="D9D2C6">
              <a:alpha val="95000"/>
            </a:srgbClr>
          </a:solidFill>
          <a:ln/>
        </p:spPr>
      </p:sp>
      <p:sp>
        <p:nvSpPr>
          <p:cNvPr id="60" name="Text 58"/>
          <p:cNvSpPr/>
          <p:nvPr/>
        </p:nvSpPr>
        <p:spPr>
          <a:xfrm>
            <a:off x="781017" y="5033915"/>
            <a:ext cx="1860429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52" kern="0" dirty="0">
                <a:solidFill>
                  <a:srgbClr val="17130F">
                    <a:alpha val="95000"/>
                  </a:srgbClr>
                </a:solidFill>
                <a:latin typeface="Arial" pitchFamily="34" charset="0"/>
                <a:ea typeface="Arial" pitchFamily="34" charset="-122"/>
                <a:cs typeface="Arial" pitchFamily="34" charset="-120"/>
              </a:rPr>
              <a:t>COST OF GOODS SOLD (COGS)</a:t>
            </a:r>
            <a:endParaRPr lang="en-US" sz="1800" dirty="0"/>
          </a:p>
        </p:txBody>
      </p:sp>
      <p:sp>
        <p:nvSpPr>
          <p:cNvPr id="61" name="Shape 59"/>
          <p:cNvSpPr/>
          <p:nvPr/>
        </p:nvSpPr>
        <p:spPr>
          <a:xfrm>
            <a:off x="609567" y="5621089"/>
            <a:ext cx="17068855" cy="9525"/>
          </a:xfrm>
          <a:prstGeom prst="rect">
            <a:avLst/>
          </a:prstGeom>
          <a:solidFill>
            <a:srgbClr val="E3DCD1">
              <a:alpha val="95000"/>
            </a:srgbClr>
          </a:solidFill>
          <a:ln/>
        </p:spPr>
      </p:sp>
      <p:sp>
        <p:nvSpPr>
          <p:cNvPr id="62" name="Text 60"/>
          <p:cNvSpPr/>
          <p:nvPr/>
        </p:nvSpPr>
        <p:spPr>
          <a:xfrm>
            <a:off x="933417" y="5356936"/>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Payment Processor Fees (3%)</a:t>
            </a:r>
            <a:endParaRPr lang="en-US" sz="1800" dirty="0"/>
          </a:p>
        </p:txBody>
      </p:sp>
      <p:sp>
        <p:nvSpPr>
          <p:cNvPr id="63" name="Text 61"/>
          <p:cNvSpPr/>
          <p:nvPr/>
        </p:nvSpPr>
        <p:spPr>
          <a:xfrm>
            <a:off x="8820198" y="535693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$37,852</a:t>
            </a:r>
            <a:endParaRPr lang="en-US" sz="1800" dirty="0"/>
          </a:p>
        </p:txBody>
      </p:sp>
      <p:sp>
        <p:nvSpPr>
          <p:cNvPr id="64" name="Text 62"/>
          <p:cNvSpPr/>
          <p:nvPr/>
        </p:nvSpPr>
        <p:spPr>
          <a:xfrm>
            <a:off x="11677689" y="535693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$56,778</a:t>
            </a:r>
            <a:endParaRPr lang="en-US" sz="1800" dirty="0"/>
          </a:p>
        </p:txBody>
      </p:sp>
      <p:sp>
        <p:nvSpPr>
          <p:cNvPr id="65" name="Text 63"/>
          <p:cNvSpPr/>
          <p:nvPr/>
        </p:nvSpPr>
        <p:spPr>
          <a:xfrm>
            <a:off x="14535181" y="535693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$62,456</a:t>
            </a:r>
            <a:endParaRPr lang="en-US" sz="1800" dirty="0"/>
          </a:p>
        </p:txBody>
      </p:sp>
      <p:sp>
        <p:nvSpPr>
          <p:cNvPr id="66" name="Shape 64"/>
          <p:cNvSpPr/>
          <p:nvPr/>
        </p:nvSpPr>
        <p:spPr>
          <a:xfrm>
            <a:off x="609567" y="5929124"/>
            <a:ext cx="17068855" cy="9525"/>
          </a:xfrm>
          <a:prstGeom prst="rect">
            <a:avLst/>
          </a:prstGeom>
          <a:solidFill>
            <a:srgbClr val="E3DCD1">
              <a:alpha val="95000"/>
            </a:srgbClr>
          </a:solidFill>
          <a:ln/>
        </p:spPr>
      </p:sp>
      <p:sp>
        <p:nvSpPr>
          <p:cNvPr id="67" name="Text 65"/>
          <p:cNvSpPr/>
          <p:nvPr/>
        </p:nvSpPr>
        <p:spPr>
          <a:xfrm>
            <a:off x="933417" y="5664928"/>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App Store Fee (15% of in-app purchases)</a:t>
            </a:r>
            <a:endParaRPr lang="en-US" sz="1800" dirty="0"/>
          </a:p>
        </p:txBody>
      </p:sp>
      <p:sp>
        <p:nvSpPr>
          <p:cNvPr id="68" name="Text 66"/>
          <p:cNvSpPr/>
          <p:nvPr/>
        </p:nvSpPr>
        <p:spPr>
          <a:xfrm>
            <a:off x="8820198" y="566492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$189,261</a:t>
            </a:r>
            <a:endParaRPr lang="en-US" sz="1800" dirty="0"/>
          </a:p>
        </p:txBody>
      </p:sp>
      <p:sp>
        <p:nvSpPr>
          <p:cNvPr id="69" name="Text 67"/>
          <p:cNvSpPr/>
          <p:nvPr/>
        </p:nvSpPr>
        <p:spPr>
          <a:xfrm>
            <a:off x="11677689" y="566492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$283,892</a:t>
            </a:r>
            <a:endParaRPr lang="en-US" sz="1800" dirty="0"/>
          </a:p>
        </p:txBody>
      </p:sp>
      <p:sp>
        <p:nvSpPr>
          <p:cNvPr id="70" name="Text 68"/>
          <p:cNvSpPr/>
          <p:nvPr/>
        </p:nvSpPr>
        <p:spPr>
          <a:xfrm>
            <a:off x="14535181" y="5664928"/>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$312,281</a:t>
            </a:r>
            <a:endParaRPr lang="en-US" sz="1800" dirty="0"/>
          </a:p>
        </p:txBody>
      </p:sp>
      <p:sp>
        <p:nvSpPr>
          <p:cNvPr id="71" name="Shape 69"/>
          <p:cNvSpPr/>
          <p:nvPr/>
        </p:nvSpPr>
        <p:spPr>
          <a:xfrm>
            <a:off x="609567" y="6237115"/>
            <a:ext cx="17068855" cy="9525"/>
          </a:xfrm>
          <a:prstGeom prst="rect">
            <a:avLst/>
          </a:prstGeom>
          <a:solidFill>
            <a:srgbClr val="E3DCD1">
              <a:alpha val="95000"/>
            </a:srgbClr>
          </a:solidFill>
          <a:ln/>
        </p:spPr>
      </p:sp>
      <p:sp>
        <p:nvSpPr>
          <p:cNvPr id="72" name="Text 70"/>
          <p:cNvSpPr/>
          <p:nvPr/>
        </p:nvSpPr>
        <p:spPr>
          <a:xfrm>
            <a:off x="933417" y="5972963"/>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Total COGS</a:t>
            </a:r>
            <a:endParaRPr lang="en-US" sz="1800" dirty="0"/>
          </a:p>
        </p:txBody>
      </p:sp>
      <p:sp>
        <p:nvSpPr>
          <p:cNvPr id="73" name="Text 71"/>
          <p:cNvSpPr/>
          <p:nvPr/>
        </p:nvSpPr>
        <p:spPr>
          <a:xfrm>
            <a:off x="8820198" y="597296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$227,113</a:t>
            </a:r>
            <a:endParaRPr lang="en-US" sz="1800" dirty="0"/>
          </a:p>
        </p:txBody>
      </p:sp>
      <p:sp>
        <p:nvSpPr>
          <p:cNvPr id="74" name="Text 72"/>
          <p:cNvSpPr/>
          <p:nvPr/>
        </p:nvSpPr>
        <p:spPr>
          <a:xfrm>
            <a:off x="11677689" y="597296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$340,670</a:t>
            </a:r>
            <a:endParaRPr lang="en-US" sz="1800" dirty="0"/>
          </a:p>
        </p:txBody>
      </p:sp>
      <p:sp>
        <p:nvSpPr>
          <p:cNvPr id="75" name="Text 73"/>
          <p:cNvSpPr/>
          <p:nvPr/>
        </p:nvSpPr>
        <p:spPr>
          <a:xfrm>
            <a:off x="14535181" y="597296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$374,737</a:t>
            </a:r>
            <a:endParaRPr lang="en-US" sz="1800" dirty="0"/>
          </a:p>
        </p:txBody>
      </p:sp>
      <p:sp>
        <p:nvSpPr>
          <p:cNvPr id="76" name="Shape 74"/>
          <p:cNvSpPr/>
          <p:nvPr/>
        </p:nvSpPr>
        <p:spPr>
          <a:xfrm>
            <a:off x="609567" y="6553375"/>
            <a:ext cx="17068855" cy="9525"/>
          </a:xfrm>
          <a:prstGeom prst="rect">
            <a:avLst/>
          </a:prstGeom>
          <a:solidFill>
            <a:srgbClr val="17130F">
              <a:alpha val="95000"/>
            </a:srgbClr>
          </a:solidFill>
          <a:ln/>
        </p:spPr>
      </p:sp>
      <p:sp>
        <p:nvSpPr>
          <p:cNvPr id="77" name="Shape 75"/>
          <p:cNvSpPr/>
          <p:nvPr/>
        </p:nvSpPr>
        <p:spPr>
          <a:xfrm>
            <a:off x="609567" y="6245383"/>
            <a:ext cx="17068855" cy="9525"/>
          </a:xfrm>
          <a:prstGeom prst="rect">
            <a:avLst/>
          </a:prstGeom>
          <a:solidFill>
            <a:srgbClr val="17130F">
              <a:alpha val="95000"/>
            </a:srgbClr>
          </a:solidFill>
          <a:ln/>
        </p:spPr>
      </p:sp>
      <p:sp>
        <p:nvSpPr>
          <p:cNvPr id="78" name="Text 76"/>
          <p:cNvSpPr/>
          <p:nvPr/>
        </p:nvSpPr>
        <p:spPr>
          <a:xfrm>
            <a:off x="933417" y="6289223"/>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Gross Profit</a:t>
            </a:r>
            <a:endParaRPr lang="en-US" sz="1800" dirty="0"/>
          </a:p>
        </p:txBody>
      </p:sp>
      <p:sp>
        <p:nvSpPr>
          <p:cNvPr id="79" name="Text 77"/>
          <p:cNvSpPr/>
          <p:nvPr/>
        </p:nvSpPr>
        <p:spPr>
          <a:xfrm>
            <a:off x="8820198" y="628922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$1,034,627</a:t>
            </a:r>
            <a:endParaRPr lang="en-US" sz="1800" dirty="0"/>
          </a:p>
        </p:txBody>
      </p:sp>
      <p:sp>
        <p:nvSpPr>
          <p:cNvPr id="80" name="Text 78"/>
          <p:cNvSpPr/>
          <p:nvPr/>
        </p:nvSpPr>
        <p:spPr>
          <a:xfrm>
            <a:off x="11677689" y="628922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$1,928,306</a:t>
            </a:r>
            <a:endParaRPr lang="en-US" sz="1800" dirty="0"/>
          </a:p>
        </p:txBody>
      </p:sp>
      <p:sp>
        <p:nvSpPr>
          <p:cNvPr id="81" name="Text 79"/>
          <p:cNvSpPr/>
          <p:nvPr/>
        </p:nvSpPr>
        <p:spPr>
          <a:xfrm>
            <a:off x="14535181" y="6289223"/>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$2,234,585</a:t>
            </a:r>
            <a:endParaRPr lang="en-US" sz="1800" dirty="0"/>
          </a:p>
        </p:txBody>
      </p:sp>
      <p:sp>
        <p:nvSpPr>
          <p:cNvPr id="82" name="Shape 80"/>
          <p:cNvSpPr/>
          <p:nvPr/>
        </p:nvSpPr>
        <p:spPr>
          <a:xfrm>
            <a:off x="609567" y="6561643"/>
            <a:ext cx="17068855" cy="338007"/>
          </a:xfrm>
          <a:prstGeom prst="rect">
            <a:avLst/>
          </a:prstGeom>
          <a:solidFill>
            <a:srgbClr val="E4DCCF">
              <a:alpha val="95000"/>
            </a:srgbClr>
          </a:solidFill>
          <a:ln/>
        </p:spPr>
      </p:sp>
      <p:sp>
        <p:nvSpPr>
          <p:cNvPr id="83" name="Shape 81"/>
          <p:cNvSpPr/>
          <p:nvPr/>
        </p:nvSpPr>
        <p:spPr>
          <a:xfrm>
            <a:off x="609567" y="6891382"/>
            <a:ext cx="17068855" cy="9525"/>
          </a:xfrm>
          <a:prstGeom prst="rect">
            <a:avLst/>
          </a:prstGeom>
          <a:solidFill>
            <a:srgbClr val="D9D2C6">
              <a:alpha val="95000"/>
            </a:srgbClr>
          </a:solidFill>
          <a:ln/>
        </p:spPr>
      </p:sp>
      <p:sp>
        <p:nvSpPr>
          <p:cNvPr id="84" name="Text 82"/>
          <p:cNvSpPr/>
          <p:nvPr/>
        </p:nvSpPr>
        <p:spPr>
          <a:xfrm>
            <a:off x="781017" y="6612200"/>
            <a:ext cx="1860429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52" kern="0" dirty="0">
                <a:solidFill>
                  <a:srgbClr val="17130F">
                    <a:alpha val="95000"/>
                  </a:srgbClr>
                </a:solidFill>
                <a:latin typeface="Arial" pitchFamily="34" charset="0"/>
                <a:ea typeface="Arial" pitchFamily="34" charset="-122"/>
                <a:cs typeface="Arial" pitchFamily="34" charset="-120"/>
              </a:rPr>
              <a:t>OPERATING EXPENSES (SG&amp;A)</a:t>
            </a:r>
            <a:endParaRPr lang="en-US" sz="1800" dirty="0"/>
          </a:p>
        </p:txBody>
      </p:sp>
      <p:sp>
        <p:nvSpPr>
          <p:cNvPr id="85" name="Shape 83"/>
          <p:cNvSpPr/>
          <p:nvPr/>
        </p:nvSpPr>
        <p:spPr>
          <a:xfrm>
            <a:off x="609567" y="7199417"/>
            <a:ext cx="17068855" cy="9525"/>
          </a:xfrm>
          <a:prstGeom prst="rect">
            <a:avLst/>
          </a:prstGeom>
          <a:solidFill>
            <a:srgbClr val="E3DCD1">
              <a:alpha val="95000"/>
            </a:srgbClr>
          </a:solidFill>
          <a:ln/>
        </p:spPr>
      </p:sp>
      <p:sp>
        <p:nvSpPr>
          <p:cNvPr id="86" name="Text 84"/>
          <p:cNvSpPr/>
          <p:nvPr/>
        </p:nvSpPr>
        <p:spPr>
          <a:xfrm>
            <a:off x="933417" y="6935221"/>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Salaries Sub-total</a:t>
            </a:r>
            <a:endParaRPr lang="en-US" sz="1800" dirty="0"/>
          </a:p>
        </p:txBody>
      </p:sp>
      <p:sp>
        <p:nvSpPr>
          <p:cNvPr id="87" name="Text 85"/>
          <p:cNvSpPr/>
          <p:nvPr/>
        </p:nvSpPr>
        <p:spPr>
          <a:xfrm>
            <a:off x="8820198" y="6935221"/>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$200,000</a:t>
            </a:r>
            <a:endParaRPr lang="en-US" sz="1800" dirty="0"/>
          </a:p>
        </p:txBody>
      </p:sp>
      <p:sp>
        <p:nvSpPr>
          <p:cNvPr id="88" name="Text 86"/>
          <p:cNvSpPr/>
          <p:nvPr/>
        </p:nvSpPr>
        <p:spPr>
          <a:xfrm>
            <a:off x="11677689" y="6935221"/>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$600,000</a:t>
            </a:r>
            <a:endParaRPr lang="en-US" sz="1800" dirty="0"/>
          </a:p>
        </p:txBody>
      </p:sp>
      <p:sp>
        <p:nvSpPr>
          <p:cNvPr id="89" name="Text 87"/>
          <p:cNvSpPr/>
          <p:nvPr/>
        </p:nvSpPr>
        <p:spPr>
          <a:xfrm>
            <a:off x="14535181" y="6935221"/>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$900,000</a:t>
            </a:r>
            <a:endParaRPr lang="en-US" sz="1800" dirty="0"/>
          </a:p>
        </p:txBody>
      </p:sp>
      <p:sp>
        <p:nvSpPr>
          <p:cNvPr id="90" name="Shape 88"/>
          <p:cNvSpPr/>
          <p:nvPr/>
        </p:nvSpPr>
        <p:spPr>
          <a:xfrm>
            <a:off x="609567" y="7507451"/>
            <a:ext cx="17068855" cy="9525"/>
          </a:xfrm>
          <a:prstGeom prst="rect">
            <a:avLst/>
          </a:prstGeom>
          <a:solidFill>
            <a:srgbClr val="E3DCD1">
              <a:alpha val="95000"/>
            </a:srgbClr>
          </a:solidFill>
          <a:ln/>
        </p:spPr>
      </p:sp>
      <p:sp>
        <p:nvSpPr>
          <p:cNvPr id="91" name="Text 89"/>
          <p:cNvSpPr/>
          <p:nvPr/>
        </p:nvSpPr>
        <p:spPr>
          <a:xfrm>
            <a:off x="933417" y="7243256"/>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Development, Website, Partnerships &amp; Maintenance</a:t>
            </a:r>
            <a:endParaRPr lang="en-US" sz="1800" dirty="0"/>
          </a:p>
        </p:txBody>
      </p:sp>
      <p:sp>
        <p:nvSpPr>
          <p:cNvPr id="92" name="Text 90"/>
          <p:cNvSpPr/>
          <p:nvPr/>
        </p:nvSpPr>
        <p:spPr>
          <a:xfrm>
            <a:off x="8820198" y="724325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$187,500</a:t>
            </a:r>
            <a:endParaRPr lang="en-US" sz="1800" dirty="0"/>
          </a:p>
        </p:txBody>
      </p:sp>
      <p:sp>
        <p:nvSpPr>
          <p:cNvPr id="93" name="Text 91"/>
          <p:cNvSpPr/>
          <p:nvPr/>
        </p:nvSpPr>
        <p:spPr>
          <a:xfrm>
            <a:off x="11677689" y="724325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$281,250</a:t>
            </a:r>
            <a:endParaRPr lang="en-US" sz="1800" dirty="0"/>
          </a:p>
        </p:txBody>
      </p:sp>
      <p:sp>
        <p:nvSpPr>
          <p:cNvPr id="94" name="Text 92"/>
          <p:cNvSpPr/>
          <p:nvPr/>
        </p:nvSpPr>
        <p:spPr>
          <a:xfrm>
            <a:off x="14535181" y="7243256"/>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$323,438</a:t>
            </a:r>
            <a:endParaRPr lang="en-US" sz="1800" dirty="0"/>
          </a:p>
        </p:txBody>
      </p:sp>
      <p:sp>
        <p:nvSpPr>
          <p:cNvPr id="95" name="Shape 93"/>
          <p:cNvSpPr/>
          <p:nvPr/>
        </p:nvSpPr>
        <p:spPr>
          <a:xfrm>
            <a:off x="609567" y="7815486"/>
            <a:ext cx="17068855" cy="9525"/>
          </a:xfrm>
          <a:prstGeom prst="rect">
            <a:avLst/>
          </a:prstGeom>
          <a:solidFill>
            <a:srgbClr val="E3DCD1">
              <a:alpha val="95000"/>
            </a:srgbClr>
          </a:solidFill>
          <a:ln/>
        </p:spPr>
      </p:sp>
      <p:sp>
        <p:nvSpPr>
          <p:cNvPr id="96" name="Text 94"/>
          <p:cNvSpPr/>
          <p:nvPr/>
        </p:nvSpPr>
        <p:spPr>
          <a:xfrm>
            <a:off x="933417" y="7551290"/>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Marketing &amp; Advertising</a:t>
            </a:r>
            <a:endParaRPr lang="en-US" sz="1800" dirty="0"/>
          </a:p>
        </p:txBody>
      </p:sp>
      <p:sp>
        <p:nvSpPr>
          <p:cNvPr id="97" name="Text 95"/>
          <p:cNvSpPr/>
          <p:nvPr/>
        </p:nvSpPr>
        <p:spPr>
          <a:xfrm>
            <a:off x="8820198" y="7551290"/>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$80,000</a:t>
            </a:r>
            <a:endParaRPr lang="en-US" sz="1800" dirty="0"/>
          </a:p>
        </p:txBody>
      </p:sp>
      <p:sp>
        <p:nvSpPr>
          <p:cNvPr id="98" name="Text 96"/>
          <p:cNvSpPr/>
          <p:nvPr/>
        </p:nvSpPr>
        <p:spPr>
          <a:xfrm>
            <a:off x="11677689" y="7551290"/>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$120,000</a:t>
            </a:r>
            <a:endParaRPr lang="en-US" sz="1800" dirty="0"/>
          </a:p>
        </p:txBody>
      </p:sp>
      <p:sp>
        <p:nvSpPr>
          <p:cNvPr id="99" name="Text 97"/>
          <p:cNvSpPr/>
          <p:nvPr/>
        </p:nvSpPr>
        <p:spPr>
          <a:xfrm>
            <a:off x="14535181" y="7551290"/>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$138,000</a:t>
            </a:r>
            <a:endParaRPr lang="en-US" sz="1800" dirty="0"/>
          </a:p>
        </p:txBody>
      </p:sp>
      <p:sp>
        <p:nvSpPr>
          <p:cNvPr id="100" name="Shape 98"/>
          <p:cNvSpPr/>
          <p:nvPr/>
        </p:nvSpPr>
        <p:spPr>
          <a:xfrm>
            <a:off x="609567" y="8123520"/>
            <a:ext cx="17068855" cy="9525"/>
          </a:xfrm>
          <a:prstGeom prst="rect">
            <a:avLst/>
          </a:prstGeom>
          <a:solidFill>
            <a:srgbClr val="E3DCD1">
              <a:alpha val="95000"/>
            </a:srgbClr>
          </a:solidFill>
          <a:ln/>
        </p:spPr>
      </p:sp>
      <p:sp>
        <p:nvSpPr>
          <p:cNvPr id="101" name="Text 99"/>
          <p:cNvSpPr/>
          <p:nvPr/>
        </p:nvSpPr>
        <p:spPr>
          <a:xfrm>
            <a:off x="933417" y="7859324"/>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Prizes + Office + Legal + Insurance + T&amp;E + Misc</a:t>
            </a:r>
            <a:endParaRPr lang="en-US" sz="1800" dirty="0"/>
          </a:p>
        </p:txBody>
      </p:sp>
      <p:sp>
        <p:nvSpPr>
          <p:cNvPr id="102" name="Text 100"/>
          <p:cNvSpPr/>
          <p:nvPr/>
        </p:nvSpPr>
        <p:spPr>
          <a:xfrm>
            <a:off x="8820198" y="785932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$145,172</a:t>
            </a:r>
            <a:endParaRPr lang="en-US" sz="1800" dirty="0"/>
          </a:p>
        </p:txBody>
      </p:sp>
      <p:sp>
        <p:nvSpPr>
          <p:cNvPr id="103" name="Text 101"/>
          <p:cNvSpPr/>
          <p:nvPr/>
        </p:nvSpPr>
        <p:spPr>
          <a:xfrm>
            <a:off x="11677689" y="785932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$217,508</a:t>
            </a:r>
            <a:endParaRPr lang="en-US" sz="1800" dirty="0"/>
          </a:p>
        </p:txBody>
      </p:sp>
      <p:sp>
        <p:nvSpPr>
          <p:cNvPr id="104" name="Text 102"/>
          <p:cNvSpPr/>
          <p:nvPr/>
        </p:nvSpPr>
        <p:spPr>
          <a:xfrm>
            <a:off x="14535181" y="785932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$250,146</a:t>
            </a:r>
            <a:endParaRPr lang="en-US" sz="1800" dirty="0"/>
          </a:p>
        </p:txBody>
      </p:sp>
      <p:sp>
        <p:nvSpPr>
          <p:cNvPr id="105" name="Shape 103"/>
          <p:cNvSpPr/>
          <p:nvPr/>
        </p:nvSpPr>
        <p:spPr>
          <a:xfrm>
            <a:off x="609567" y="8439823"/>
            <a:ext cx="17068855" cy="9525"/>
          </a:xfrm>
          <a:prstGeom prst="rect">
            <a:avLst/>
          </a:prstGeom>
          <a:solidFill>
            <a:srgbClr val="17130F">
              <a:alpha val="95000"/>
            </a:srgbClr>
          </a:solidFill>
          <a:ln/>
        </p:spPr>
      </p:sp>
      <p:sp>
        <p:nvSpPr>
          <p:cNvPr id="106" name="Shape 104"/>
          <p:cNvSpPr/>
          <p:nvPr/>
        </p:nvSpPr>
        <p:spPr>
          <a:xfrm>
            <a:off x="609567" y="8131789"/>
            <a:ext cx="17068855" cy="9525"/>
          </a:xfrm>
          <a:prstGeom prst="rect">
            <a:avLst/>
          </a:prstGeom>
          <a:solidFill>
            <a:srgbClr val="17130F">
              <a:alpha val="95000"/>
            </a:srgbClr>
          </a:solidFill>
          <a:ln/>
        </p:spPr>
      </p:sp>
      <p:sp>
        <p:nvSpPr>
          <p:cNvPr id="107" name="Text 105"/>
          <p:cNvSpPr/>
          <p:nvPr/>
        </p:nvSpPr>
        <p:spPr>
          <a:xfrm>
            <a:off x="933417" y="8175627"/>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Total Operating Expenses</a:t>
            </a:r>
            <a:endParaRPr lang="en-US" sz="1800" dirty="0"/>
          </a:p>
        </p:txBody>
      </p:sp>
      <p:sp>
        <p:nvSpPr>
          <p:cNvPr id="108" name="Text 106"/>
          <p:cNvSpPr/>
          <p:nvPr/>
        </p:nvSpPr>
        <p:spPr>
          <a:xfrm>
            <a:off x="8820198" y="8175627"/>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$613,672</a:t>
            </a:r>
            <a:endParaRPr lang="en-US" sz="1800" dirty="0"/>
          </a:p>
        </p:txBody>
      </p:sp>
      <p:sp>
        <p:nvSpPr>
          <p:cNvPr id="109" name="Text 107"/>
          <p:cNvSpPr/>
          <p:nvPr/>
        </p:nvSpPr>
        <p:spPr>
          <a:xfrm>
            <a:off x="11677689" y="8175627"/>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$1,220,508</a:t>
            </a:r>
            <a:endParaRPr lang="en-US" sz="1800" dirty="0"/>
          </a:p>
        </p:txBody>
      </p:sp>
      <p:sp>
        <p:nvSpPr>
          <p:cNvPr id="110" name="Text 108"/>
          <p:cNvSpPr/>
          <p:nvPr/>
        </p:nvSpPr>
        <p:spPr>
          <a:xfrm>
            <a:off x="14535181" y="8175627"/>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b="1" dirty="0">
                <a:solidFill>
                  <a:srgbClr val="17130F">
                    <a:alpha val="95000"/>
                  </a:srgbClr>
                </a:solidFill>
                <a:latin typeface="Arial" pitchFamily="34" charset="0"/>
                <a:ea typeface="Arial" pitchFamily="34" charset="-122"/>
                <a:cs typeface="Arial" pitchFamily="34" charset="-120"/>
              </a:rPr>
              <a:t>$1,613,584</a:t>
            </a:r>
            <a:endParaRPr lang="en-US" sz="1800" dirty="0"/>
          </a:p>
        </p:txBody>
      </p:sp>
      <p:sp>
        <p:nvSpPr>
          <p:cNvPr id="111" name="Shape 109"/>
          <p:cNvSpPr/>
          <p:nvPr/>
        </p:nvSpPr>
        <p:spPr>
          <a:xfrm>
            <a:off x="609567" y="8448091"/>
            <a:ext cx="17068855" cy="338007"/>
          </a:xfrm>
          <a:prstGeom prst="rect">
            <a:avLst/>
          </a:prstGeom>
          <a:solidFill>
            <a:srgbClr val="E4DCCF">
              <a:alpha val="95000"/>
            </a:srgbClr>
          </a:solidFill>
          <a:ln/>
        </p:spPr>
      </p:sp>
      <p:sp>
        <p:nvSpPr>
          <p:cNvPr id="112" name="Shape 110"/>
          <p:cNvSpPr/>
          <p:nvPr/>
        </p:nvSpPr>
        <p:spPr>
          <a:xfrm>
            <a:off x="609567" y="8777830"/>
            <a:ext cx="17068855" cy="9525"/>
          </a:xfrm>
          <a:prstGeom prst="rect">
            <a:avLst/>
          </a:prstGeom>
          <a:solidFill>
            <a:srgbClr val="D9D2C6">
              <a:alpha val="95000"/>
            </a:srgbClr>
          </a:solidFill>
          <a:ln/>
        </p:spPr>
      </p:sp>
      <p:sp>
        <p:nvSpPr>
          <p:cNvPr id="113" name="Text 111"/>
          <p:cNvSpPr/>
          <p:nvPr/>
        </p:nvSpPr>
        <p:spPr>
          <a:xfrm>
            <a:off x="781017" y="8498648"/>
            <a:ext cx="18604290"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252" kern="0" dirty="0">
                <a:solidFill>
                  <a:srgbClr val="17130F">
                    <a:alpha val="95000"/>
                  </a:srgbClr>
                </a:solidFill>
                <a:latin typeface="Arial" pitchFamily="34" charset="0"/>
                <a:ea typeface="Arial" pitchFamily="34" charset="-122"/>
                <a:cs typeface="Arial" pitchFamily="34" charset="-120"/>
              </a:rPr>
              <a:t>BOTTOM LINE</a:t>
            </a:r>
            <a:endParaRPr lang="en-US" sz="1800" dirty="0"/>
          </a:p>
        </p:txBody>
      </p:sp>
      <p:sp>
        <p:nvSpPr>
          <p:cNvPr id="114" name="Shape 112"/>
          <p:cNvSpPr/>
          <p:nvPr/>
        </p:nvSpPr>
        <p:spPr>
          <a:xfrm>
            <a:off x="609567" y="9085865"/>
            <a:ext cx="17068855" cy="9525"/>
          </a:xfrm>
          <a:prstGeom prst="rect">
            <a:avLst/>
          </a:prstGeom>
          <a:solidFill>
            <a:srgbClr val="E3DCD1">
              <a:alpha val="95000"/>
            </a:srgbClr>
          </a:solidFill>
          <a:ln/>
        </p:spPr>
      </p:sp>
      <p:sp>
        <p:nvSpPr>
          <p:cNvPr id="115" name="Text 113"/>
          <p:cNvSpPr/>
          <p:nvPr/>
        </p:nvSpPr>
        <p:spPr>
          <a:xfrm>
            <a:off x="933417" y="8821669"/>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Operating Income</a:t>
            </a:r>
            <a:endParaRPr lang="en-US" sz="1800" dirty="0"/>
          </a:p>
        </p:txBody>
      </p:sp>
      <p:sp>
        <p:nvSpPr>
          <p:cNvPr id="116" name="Text 114"/>
          <p:cNvSpPr/>
          <p:nvPr/>
        </p:nvSpPr>
        <p:spPr>
          <a:xfrm>
            <a:off x="8820198" y="882166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$420,955</a:t>
            </a:r>
            <a:endParaRPr lang="en-US" sz="1800" dirty="0"/>
          </a:p>
        </p:txBody>
      </p:sp>
      <p:sp>
        <p:nvSpPr>
          <p:cNvPr id="117" name="Text 115"/>
          <p:cNvSpPr/>
          <p:nvPr/>
        </p:nvSpPr>
        <p:spPr>
          <a:xfrm>
            <a:off x="11677689" y="882166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$707,798</a:t>
            </a:r>
            <a:endParaRPr lang="en-US" sz="1800" dirty="0"/>
          </a:p>
        </p:txBody>
      </p:sp>
      <p:sp>
        <p:nvSpPr>
          <p:cNvPr id="118" name="Text 116"/>
          <p:cNvSpPr/>
          <p:nvPr/>
        </p:nvSpPr>
        <p:spPr>
          <a:xfrm>
            <a:off x="14535181" y="8821669"/>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$621,001</a:t>
            </a:r>
            <a:endParaRPr lang="en-US" sz="1800" dirty="0"/>
          </a:p>
        </p:txBody>
      </p:sp>
      <p:sp>
        <p:nvSpPr>
          <p:cNvPr id="119" name="Shape 117"/>
          <p:cNvSpPr/>
          <p:nvPr/>
        </p:nvSpPr>
        <p:spPr>
          <a:xfrm>
            <a:off x="609567" y="9393899"/>
            <a:ext cx="17068855" cy="9525"/>
          </a:xfrm>
          <a:prstGeom prst="rect">
            <a:avLst/>
          </a:prstGeom>
          <a:solidFill>
            <a:srgbClr val="E3DCD1">
              <a:alpha val="95000"/>
            </a:srgbClr>
          </a:solidFill>
          <a:ln/>
        </p:spPr>
      </p:sp>
      <p:sp>
        <p:nvSpPr>
          <p:cNvPr id="120" name="Text 118"/>
          <p:cNvSpPr/>
          <p:nvPr/>
        </p:nvSpPr>
        <p:spPr>
          <a:xfrm>
            <a:off x="933417" y="9129704"/>
            <a:ext cx="9022169"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Net Profit (after 27% tax)</a:t>
            </a:r>
            <a:endParaRPr lang="en-US" sz="1800" dirty="0"/>
          </a:p>
        </p:txBody>
      </p:sp>
      <p:sp>
        <p:nvSpPr>
          <p:cNvPr id="121" name="Text 119"/>
          <p:cNvSpPr/>
          <p:nvPr/>
        </p:nvSpPr>
        <p:spPr>
          <a:xfrm>
            <a:off x="8820198" y="912970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$366,955</a:t>
            </a:r>
            <a:endParaRPr lang="en-US" sz="1800" dirty="0"/>
          </a:p>
        </p:txBody>
      </p:sp>
      <p:sp>
        <p:nvSpPr>
          <p:cNvPr id="122" name="Text 120"/>
          <p:cNvSpPr/>
          <p:nvPr/>
        </p:nvSpPr>
        <p:spPr>
          <a:xfrm>
            <a:off x="11677689" y="912970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$626,798</a:t>
            </a:r>
            <a:endParaRPr lang="en-US" sz="1800" dirty="0"/>
          </a:p>
        </p:txBody>
      </p:sp>
      <p:sp>
        <p:nvSpPr>
          <p:cNvPr id="123" name="Text 121"/>
          <p:cNvSpPr/>
          <p:nvPr/>
        </p:nvSpPr>
        <p:spPr>
          <a:xfrm>
            <a:off x="14535181" y="9129704"/>
            <a:ext cx="2971790" cy="266682"/>
          </a:xfrm>
          <a:prstGeom prst="rect">
            <a:avLst/>
          </a:prstGeom>
          <a:noFill/>
          <a:ln/>
        </p:spPr>
        <p:txBody>
          <a:bodyPr wrap="square" lIns="25400" tIns="25400" rIns="25400" bIns="25400" rtlCol="0" anchor="t">
            <a:normAutofit/>
          </a:bodyPr>
          <a:lstStyle/>
          <a:p>
            <a:pPr algn="r" indent="0" marL="0">
              <a:lnSpc>
                <a:spcPct val="86400"/>
              </a:lnSpc>
              <a:buNone/>
            </a:pPr>
            <a:r>
              <a:rPr lang="en-US" sz="1800" dirty="0">
                <a:solidFill>
                  <a:srgbClr val="554E46">
                    <a:alpha val="95000"/>
                  </a:srgbClr>
                </a:solidFill>
                <a:latin typeface="Arial" pitchFamily="34" charset="0"/>
                <a:ea typeface="Arial" pitchFamily="34" charset="-122"/>
                <a:cs typeface="Arial" pitchFamily="34" charset="-120"/>
              </a:rPr>
              <a:t>$527,851</a:t>
            </a:r>
            <a:endParaRPr lang="en-US" sz="1800" dirty="0"/>
          </a:p>
        </p:txBody>
      </p:sp>
      <p:sp>
        <p:nvSpPr>
          <p:cNvPr id="124" name="Shape 122"/>
          <p:cNvSpPr/>
          <p:nvPr/>
        </p:nvSpPr>
        <p:spPr>
          <a:xfrm>
            <a:off x="609567" y="9402167"/>
            <a:ext cx="17068855" cy="359711"/>
          </a:xfrm>
          <a:prstGeom prst="rect">
            <a:avLst/>
          </a:prstGeom>
          <a:solidFill>
            <a:srgbClr val="8A1225">
              <a:alpha val="95000"/>
            </a:srgbClr>
          </a:solidFill>
          <a:ln/>
        </p:spPr>
      </p:sp>
      <p:sp>
        <p:nvSpPr>
          <p:cNvPr id="125" name="Text 123"/>
          <p:cNvSpPr/>
          <p:nvPr/>
        </p:nvSpPr>
        <p:spPr>
          <a:xfrm>
            <a:off x="933417" y="9458194"/>
            <a:ext cx="9022169" cy="285759"/>
          </a:xfrm>
          <a:prstGeom prst="rect">
            <a:avLst/>
          </a:prstGeom>
          <a:noFill/>
          <a:ln/>
        </p:spPr>
        <p:txBody>
          <a:bodyPr wrap="square" lIns="25400" tIns="25400" rIns="25400" bIns="25400" rtlCol="0" anchor="t">
            <a:normAutofit/>
          </a:bodyPr>
          <a:lstStyle/>
          <a:p>
            <a:pPr algn="l" indent="0" marL="0">
              <a:lnSpc>
                <a:spcPct val="87239"/>
              </a:lnSpc>
              <a:buNone/>
            </a:pPr>
            <a:r>
              <a:rPr lang="en-US" sz="1950" b="1" spc="117" kern="0" dirty="0">
                <a:solidFill>
                  <a:srgbClr val="F7F3EC">
                    <a:alpha val="95000"/>
                  </a:srgbClr>
                </a:solidFill>
                <a:latin typeface="Arial" pitchFamily="34" charset="0"/>
                <a:ea typeface="Arial" pitchFamily="34" charset="-122"/>
                <a:cs typeface="Arial" pitchFamily="34" charset="-120"/>
              </a:rPr>
              <a:t>EBITDA</a:t>
            </a:r>
            <a:endParaRPr lang="en-US" sz="1950" dirty="0"/>
          </a:p>
        </p:txBody>
      </p:sp>
      <p:sp>
        <p:nvSpPr>
          <p:cNvPr id="126" name="Text 124"/>
          <p:cNvSpPr/>
          <p:nvPr/>
        </p:nvSpPr>
        <p:spPr>
          <a:xfrm>
            <a:off x="8820198" y="9458194"/>
            <a:ext cx="2971790" cy="285759"/>
          </a:xfrm>
          <a:prstGeom prst="rect">
            <a:avLst/>
          </a:prstGeom>
          <a:noFill/>
          <a:ln/>
        </p:spPr>
        <p:txBody>
          <a:bodyPr wrap="square" lIns="25400" tIns="25400" rIns="25400" bIns="25400" rtlCol="0" anchor="t">
            <a:normAutofit/>
          </a:bodyPr>
          <a:lstStyle/>
          <a:p>
            <a:pPr algn="r" indent="0" marL="0">
              <a:lnSpc>
                <a:spcPct val="87239"/>
              </a:lnSpc>
              <a:buNone/>
            </a:pPr>
            <a:r>
              <a:rPr lang="en-US" sz="1950" b="1" dirty="0">
                <a:solidFill>
                  <a:srgbClr val="F7F3EC">
                    <a:alpha val="95000"/>
                  </a:srgbClr>
                </a:solidFill>
                <a:latin typeface="Arial" pitchFamily="34" charset="0"/>
                <a:ea typeface="Arial" pitchFamily="34" charset="-122"/>
                <a:cs typeface="Arial" pitchFamily="34" charset="-120"/>
              </a:rPr>
              <a:t>$648,068</a:t>
            </a:r>
            <a:endParaRPr lang="en-US" sz="1950" dirty="0"/>
          </a:p>
        </p:txBody>
      </p:sp>
      <p:sp>
        <p:nvSpPr>
          <p:cNvPr id="127" name="Text 125"/>
          <p:cNvSpPr/>
          <p:nvPr/>
        </p:nvSpPr>
        <p:spPr>
          <a:xfrm>
            <a:off x="11677689" y="9458194"/>
            <a:ext cx="2971790" cy="285759"/>
          </a:xfrm>
          <a:prstGeom prst="rect">
            <a:avLst/>
          </a:prstGeom>
          <a:noFill/>
          <a:ln/>
        </p:spPr>
        <p:txBody>
          <a:bodyPr wrap="square" lIns="25400" tIns="25400" rIns="25400" bIns="25400" rtlCol="0" anchor="t">
            <a:normAutofit/>
          </a:bodyPr>
          <a:lstStyle/>
          <a:p>
            <a:pPr algn="r" indent="0" marL="0">
              <a:lnSpc>
                <a:spcPct val="87239"/>
              </a:lnSpc>
              <a:buNone/>
            </a:pPr>
            <a:r>
              <a:rPr lang="en-US" sz="1950" b="1" dirty="0">
                <a:solidFill>
                  <a:srgbClr val="F7F3EC">
                    <a:alpha val="95000"/>
                  </a:srgbClr>
                </a:solidFill>
                <a:latin typeface="Arial" pitchFamily="34" charset="0"/>
                <a:ea typeface="Arial" pitchFamily="34" charset="-122"/>
                <a:cs typeface="Arial" pitchFamily="34" charset="-120"/>
              </a:rPr>
              <a:t>$1,048,468</a:t>
            </a:r>
            <a:endParaRPr lang="en-US" sz="1950" dirty="0"/>
          </a:p>
        </p:txBody>
      </p:sp>
      <p:sp>
        <p:nvSpPr>
          <p:cNvPr id="128" name="Text 126"/>
          <p:cNvSpPr/>
          <p:nvPr/>
        </p:nvSpPr>
        <p:spPr>
          <a:xfrm>
            <a:off x="14535181" y="9458194"/>
            <a:ext cx="2971790" cy="285759"/>
          </a:xfrm>
          <a:prstGeom prst="rect">
            <a:avLst/>
          </a:prstGeom>
          <a:noFill/>
          <a:ln/>
        </p:spPr>
        <p:txBody>
          <a:bodyPr wrap="square" lIns="25400" tIns="25400" rIns="25400" bIns="25400" rtlCol="0" anchor="t">
            <a:normAutofit/>
          </a:bodyPr>
          <a:lstStyle/>
          <a:p>
            <a:pPr algn="r" indent="0" marL="0">
              <a:lnSpc>
                <a:spcPct val="87239"/>
              </a:lnSpc>
              <a:buNone/>
            </a:pPr>
            <a:r>
              <a:rPr lang="en-US" sz="1950" b="1" dirty="0">
                <a:solidFill>
                  <a:srgbClr val="F7F3EC">
                    <a:alpha val="95000"/>
                  </a:srgbClr>
                </a:solidFill>
                <a:latin typeface="Arial" pitchFamily="34" charset="0"/>
                <a:ea typeface="Arial" pitchFamily="34" charset="-122"/>
                <a:cs typeface="Arial" pitchFamily="34" charset="-120"/>
              </a:rPr>
              <a:t>$995,738</a:t>
            </a:r>
            <a:endParaRPr lang="en-US" sz="1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8A1225"/>
        </a:solidFill>
      </p:bgPr>
    </p:bg>
    <p:spTree>
      <p:nvGrpSpPr>
        <p:cNvPr id="1" name=""/>
        <p:cNvGrpSpPr/>
        <p:nvPr/>
      </p:nvGrpSpPr>
      <p:grpSpPr>
        <a:xfrm>
          <a:off x="0" y="0"/>
          <a:ext cx="0" cy="0"/>
          <a:chOff x="0" y="0"/>
          <a:chExt cx="0" cy="0"/>
        </a:xfrm>
      </p:grpSpPr>
      <p:sp>
        <p:nvSpPr>
          <p:cNvPr id="2" name="Text 0"/>
          <p:cNvSpPr/>
          <p:nvPr/>
        </p:nvSpPr>
        <p:spPr>
          <a:xfrm>
            <a:off x="1047740" y="914570"/>
            <a:ext cx="9995604"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E9B9BF"/>
                </a:solidFill>
                <a:latin typeface="Georgia" pitchFamily="34" charset="0"/>
                <a:ea typeface="Georgia" pitchFamily="34" charset="-122"/>
                <a:cs typeface="Georgia" pitchFamily="34" charset="-120"/>
              </a:rPr>
              <a:t>PourPlays</a:t>
            </a:r>
            <a:endParaRPr lang="en-US" sz="1950" dirty="0"/>
          </a:p>
        </p:txBody>
      </p:sp>
      <p:sp>
        <p:nvSpPr>
          <p:cNvPr id="3" name="Text 1"/>
          <p:cNvSpPr/>
          <p:nvPr/>
        </p:nvSpPr>
        <p:spPr>
          <a:xfrm>
            <a:off x="1047740" y="1961607"/>
            <a:ext cx="9359520" cy="2703441"/>
          </a:xfrm>
          <a:prstGeom prst="rect">
            <a:avLst/>
          </a:prstGeom>
          <a:noFill/>
          <a:ln/>
        </p:spPr>
        <p:txBody>
          <a:bodyPr wrap="square" lIns="25400" tIns="25400" rIns="25400" bIns="25400" rtlCol="0" anchor="t">
            <a:normAutofit/>
          </a:bodyPr>
          <a:lstStyle/>
          <a:p>
            <a:pPr algn="l" indent="0" marL="0">
              <a:lnSpc>
                <a:spcPct val="93172"/>
              </a:lnSpc>
              <a:buNone/>
            </a:pPr>
            <a:r>
              <a:rPr lang="en-US" sz="6600" dirty="0">
                <a:solidFill>
                  <a:srgbClr val="FBF6EF">
                    <a:alpha val="98000"/>
                  </a:srgbClr>
                </a:solidFill>
                <a:latin typeface="Georgia" pitchFamily="34" charset="0"/>
                <a:ea typeface="Georgia" pitchFamily="34" charset="-122"/>
                <a:cs typeface="Georgia" pitchFamily="34" charset="-120"/>
              </a:rPr>
              <a:t>PourPlay is redefining how people discover and enjoy wine.</a:t>
            </a:r>
            <a:endParaRPr lang="en-US" sz="6600" dirty="0"/>
          </a:p>
        </p:txBody>
      </p:sp>
      <p:sp>
        <p:nvSpPr>
          <p:cNvPr id="4" name="Text 2"/>
          <p:cNvSpPr/>
          <p:nvPr/>
        </p:nvSpPr>
        <p:spPr>
          <a:xfrm>
            <a:off x="1047740" y="4960025"/>
            <a:ext cx="9359520" cy="982917"/>
          </a:xfrm>
          <a:prstGeom prst="rect">
            <a:avLst/>
          </a:prstGeom>
          <a:noFill/>
          <a:ln/>
        </p:spPr>
        <p:txBody>
          <a:bodyPr wrap="square" lIns="25400" tIns="25400" rIns="25400" bIns="25400" rtlCol="0" anchor="t">
            <a:normAutofit/>
          </a:bodyPr>
          <a:lstStyle/>
          <a:p>
            <a:pPr algn="l" indent="0" marL="0">
              <a:lnSpc>
                <a:spcPct val="134974"/>
              </a:lnSpc>
              <a:buNone/>
            </a:pPr>
            <a:r>
              <a:rPr lang="en-US" sz="2400" dirty="0">
                <a:solidFill>
                  <a:srgbClr val="F0DCD9">
                    <a:alpha val="92000"/>
                  </a:srgbClr>
                </a:solidFill>
                <a:latin typeface="Arial" pitchFamily="34" charset="0"/>
                <a:ea typeface="Arial" pitchFamily="34" charset="-122"/>
                <a:cs typeface="Arial" pitchFamily="34" charset="-120"/>
              </a:rPr>
              <a:t>We are building the future of wine enjoyment — one that is gamified, social, and infinitely scalable.</a:t>
            </a:r>
            <a:endParaRPr lang="en-US" sz="2400" dirty="0"/>
          </a:p>
        </p:txBody>
      </p:sp>
      <p:sp>
        <p:nvSpPr>
          <p:cNvPr id="5" name="Shape 3"/>
          <p:cNvSpPr/>
          <p:nvPr/>
        </p:nvSpPr>
        <p:spPr>
          <a:xfrm>
            <a:off x="1047740" y="6310425"/>
            <a:ext cx="6572477" cy="19034"/>
          </a:xfrm>
          <a:prstGeom prst="rect">
            <a:avLst/>
          </a:prstGeom>
          <a:solidFill>
            <a:srgbClr val="E9B9BF"/>
          </a:solidFill>
          <a:ln/>
        </p:spPr>
      </p:sp>
      <p:sp>
        <p:nvSpPr>
          <p:cNvPr id="6" name="Text 4"/>
          <p:cNvSpPr/>
          <p:nvPr/>
        </p:nvSpPr>
        <p:spPr>
          <a:xfrm>
            <a:off x="1047740" y="6710469"/>
            <a:ext cx="9359520" cy="1085840"/>
          </a:xfrm>
          <a:prstGeom prst="rect">
            <a:avLst/>
          </a:prstGeom>
          <a:noFill/>
          <a:ln/>
        </p:spPr>
        <p:txBody>
          <a:bodyPr wrap="square" lIns="25400" tIns="25400" rIns="25400" bIns="25400" rtlCol="0" anchor="t">
            <a:normAutofit/>
          </a:bodyPr>
          <a:lstStyle/>
          <a:p>
            <a:pPr algn="l" indent="0" marL="0">
              <a:lnSpc>
                <a:spcPct val="110512"/>
              </a:lnSpc>
              <a:buNone/>
            </a:pPr>
            <a:r>
              <a:rPr lang="en-US" sz="3300" i="1" dirty="0">
                <a:solidFill>
                  <a:srgbClr val="FBF6EF">
                    <a:alpha val="67000"/>
                  </a:srgbClr>
                </a:solidFill>
                <a:latin typeface="Georgia" pitchFamily="34" charset="0"/>
                <a:ea typeface="Georgia" pitchFamily="34" charset="-122"/>
                <a:cs typeface="Georgia" pitchFamily="34" charset="-120"/>
              </a:rPr>
              <a:t>Let's Build The Future Of Wine Enjoyment Together</a:t>
            </a:r>
            <a:endParaRPr lang="en-US" sz="3300" dirty="0"/>
          </a:p>
        </p:txBody>
      </p:sp>
      <p:sp>
        <p:nvSpPr>
          <p:cNvPr id="7" name="Text 5"/>
          <p:cNvSpPr/>
          <p:nvPr/>
        </p:nvSpPr>
        <p:spPr>
          <a:xfrm>
            <a:off x="1047740" y="8639765"/>
            <a:ext cx="1571597"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273" kern="0" dirty="0">
                <a:solidFill>
                  <a:srgbClr val="E9B9BF">
                    <a:alpha val="36000"/>
                  </a:srgbClr>
                </a:solidFill>
                <a:latin typeface="Arial" pitchFamily="34" charset="0"/>
                <a:ea typeface="Arial" pitchFamily="34" charset="-122"/>
                <a:cs typeface="Arial" pitchFamily="34" charset="-120"/>
              </a:rPr>
              <a:t>Website:</a:t>
            </a:r>
            <a:endParaRPr lang="en-US" sz="1950" dirty="0"/>
          </a:p>
        </p:txBody>
      </p:sp>
      <p:sp>
        <p:nvSpPr>
          <p:cNvPr id="8" name="Text 6"/>
          <p:cNvSpPr/>
          <p:nvPr/>
        </p:nvSpPr>
        <p:spPr>
          <a:xfrm>
            <a:off x="2724080" y="8606692"/>
            <a:ext cx="442232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dirty="0">
                <a:solidFill>
                  <a:srgbClr val="FBF6EF">
                    <a:alpha val="36000"/>
                  </a:srgbClr>
                </a:solidFill>
                <a:latin typeface="Arial" pitchFamily="34" charset="0"/>
                <a:ea typeface="Arial" pitchFamily="34" charset="-122"/>
                <a:cs typeface="Arial" pitchFamily="34" charset="-120"/>
              </a:rPr>
              <a:t>https://pourplays.com/investors</a:t>
            </a:r>
            <a:endParaRPr lang="en-US" sz="2250" dirty="0"/>
          </a:p>
        </p:txBody>
      </p:sp>
      <p:sp>
        <p:nvSpPr>
          <p:cNvPr id="9" name="Text 7"/>
          <p:cNvSpPr/>
          <p:nvPr/>
        </p:nvSpPr>
        <p:spPr>
          <a:xfrm>
            <a:off x="1047740" y="9144558"/>
            <a:ext cx="1571597" cy="360044"/>
          </a:xfrm>
          <a:prstGeom prst="rect">
            <a:avLst/>
          </a:prstGeom>
          <a:noFill/>
          <a:ln/>
        </p:spPr>
        <p:txBody>
          <a:bodyPr wrap="square" lIns="25400" tIns="25400" rIns="25400" bIns="25400" rtlCol="0" anchor="t">
            <a:normAutofit/>
          </a:bodyPr>
          <a:lstStyle/>
          <a:p>
            <a:pPr algn="l" indent="0" marL="0">
              <a:lnSpc>
                <a:spcPct val="113410"/>
              </a:lnSpc>
              <a:buNone/>
            </a:pPr>
            <a:r>
              <a:rPr lang="en-US" sz="1950" b="1" spc="273" kern="0" dirty="0">
                <a:solidFill>
                  <a:srgbClr val="E9B9BF">
                    <a:alpha val="36000"/>
                  </a:srgbClr>
                </a:solidFill>
                <a:latin typeface="Arial" pitchFamily="34" charset="0"/>
                <a:ea typeface="Arial" pitchFamily="34" charset="-122"/>
                <a:cs typeface="Arial" pitchFamily="34" charset="-120"/>
              </a:rPr>
              <a:t>Contact:</a:t>
            </a:r>
            <a:endParaRPr lang="en-US" sz="1950" dirty="0"/>
          </a:p>
        </p:txBody>
      </p:sp>
      <p:sp>
        <p:nvSpPr>
          <p:cNvPr id="10" name="Text 8"/>
          <p:cNvSpPr/>
          <p:nvPr/>
        </p:nvSpPr>
        <p:spPr>
          <a:xfrm>
            <a:off x="2724080" y="9111485"/>
            <a:ext cx="3185116"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dirty="0">
                <a:solidFill>
                  <a:srgbClr val="FBF6EF">
                    <a:alpha val="36000"/>
                  </a:srgbClr>
                </a:solidFill>
                <a:latin typeface="Arial" pitchFamily="34" charset="0"/>
                <a:ea typeface="Arial" pitchFamily="34" charset="-122"/>
                <a:cs typeface="Arial" pitchFamily="34" charset="-120"/>
              </a:rPr>
              <a:t>byron@pourplays.com</a:t>
            </a:r>
            <a:endParaRPr lang="en-US" sz="2250" dirty="0"/>
          </a:p>
        </p:txBody>
      </p:sp>
      <p:pic>
        <p:nvPicPr>
          <p:cNvPr id="11" name="Image 0" descr="preencoded.png">    </p:cNvPr>
          <p:cNvPicPr>
            <a:picLocks noChangeAspect="1"/>
          </p:cNvPicPr>
          <p:nvPr/>
        </p:nvPicPr>
        <p:blipFill>
          <a:blip r:embed="rId1">
            <a:alphaModFix amt="90000"/>
          </a:blip>
          <a:srcRect l="0" r="0" t="2617" b="2617"/>
          <a:stretch/>
        </p:blipFill>
        <p:spPr>
          <a:xfrm>
            <a:off x="11055680" y="34761"/>
            <a:ext cx="7225652" cy="102680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2511466"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THE PROBLEM</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604" cy="9525"/>
          </a:xfrm>
          <a:prstGeom prst="rect">
            <a:avLst/>
          </a:prstGeom>
          <a:solidFill>
            <a:srgbClr val="17130F"/>
          </a:solidFill>
          <a:ln/>
        </p:spPr>
      </p:sp>
      <p:sp>
        <p:nvSpPr>
          <p:cNvPr id="5" name="Text 3"/>
          <p:cNvSpPr/>
          <p:nvPr/>
        </p:nvSpPr>
        <p:spPr>
          <a:xfrm>
            <a:off x="1047740" y="1725577"/>
            <a:ext cx="7456133" cy="1598212"/>
          </a:xfrm>
          <a:prstGeom prst="rect">
            <a:avLst/>
          </a:prstGeom>
          <a:noFill/>
          <a:ln/>
        </p:spPr>
        <p:txBody>
          <a:bodyPr wrap="square" lIns="25400" tIns="25400" rIns="25400" bIns="25400" rtlCol="0" anchor="t">
            <a:normAutofit/>
          </a:bodyPr>
          <a:lstStyle/>
          <a:p>
            <a:pPr algn="l" indent="0" marL="0">
              <a:lnSpc>
                <a:spcPct val="92499"/>
              </a:lnSpc>
              <a:buNone/>
            </a:pPr>
            <a:r>
              <a:rPr lang="en-US" sz="5850" dirty="0">
                <a:solidFill>
                  <a:srgbClr val="17130F">
                    <a:alpha val="99000"/>
                  </a:srgbClr>
                </a:solidFill>
                <a:latin typeface="Georgia" pitchFamily="34" charset="0"/>
                <a:ea typeface="Georgia" pitchFamily="34" charset="-122"/>
                <a:cs typeface="Georgia" pitchFamily="34" charset="-120"/>
              </a:rPr>
              <a:t>The wine industry is stuck in a cellar.</a:t>
            </a:r>
            <a:endParaRPr lang="en-US" sz="5850" dirty="0"/>
          </a:p>
        </p:txBody>
      </p:sp>
      <p:sp>
        <p:nvSpPr>
          <p:cNvPr id="6" name="Text 4"/>
          <p:cNvSpPr/>
          <p:nvPr/>
        </p:nvSpPr>
        <p:spPr>
          <a:xfrm>
            <a:off x="9143929" y="1729823"/>
            <a:ext cx="8339208" cy="159821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7000"/>
                  </a:srgbClr>
                </a:solidFill>
                <a:latin typeface="Arial" pitchFamily="34" charset="0"/>
                <a:ea typeface="Arial" pitchFamily="34" charset="-122"/>
                <a:cs typeface="Arial" pitchFamily="34" charset="-120"/>
              </a:rPr>
              <a:t>Wine is one of the world's oldest cultural traditions — but it hasn't kept pace with modern audiences. Oversupply, declining consumption, price sensitivity, and broken promotions have left the industry scrambling.</a:t>
            </a:r>
            <a:endParaRPr lang="en-US" sz="2025" dirty="0"/>
          </a:p>
        </p:txBody>
      </p:sp>
      <p:sp>
        <p:nvSpPr>
          <p:cNvPr id="7" name="Shape 5"/>
          <p:cNvSpPr/>
          <p:nvPr/>
        </p:nvSpPr>
        <p:spPr>
          <a:xfrm>
            <a:off x="1047740" y="3798390"/>
            <a:ext cx="16192508" cy="9525"/>
          </a:xfrm>
          <a:prstGeom prst="rect">
            <a:avLst/>
          </a:prstGeom>
          <a:solidFill>
            <a:srgbClr val="17130F"/>
          </a:solidFill>
          <a:ln/>
        </p:spPr>
      </p:sp>
      <p:sp>
        <p:nvSpPr>
          <p:cNvPr id="8" name="Shape 6"/>
          <p:cNvSpPr/>
          <p:nvPr/>
        </p:nvSpPr>
        <p:spPr>
          <a:xfrm>
            <a:off x="1047740" y="6674349"/>
            <a:ext cx="8096233" cy="9525"/>
          </a:xfrm>
          <a:prstGeom prst="rect">
            <a:avLst/>
          </a:prstGeom>
          <a:solidFill>
            <a:srgbClr val="D9D2C6">
              <a:alpha val="90000"/>
            </a:srgbClr>
          </a:solidFill>
          <a:ln/>
        </p:spPr>
      </p:sp>
      <p:sp>
        <p:nvSpPr>
          <p:cNvPr id="9" name="Shape 7"/>
          <p:cNvSpPr/>
          <p:nvPr/>
        </p:nvSpPr>
        <p:spPr>
          <a:xfrm>
            <a:off x="9135704" y="3823446"/>
            <a:ext cx="9525" cy="2859171"/>
          </a:xfrm>
          <a:prstGeom prst="rect">
            <a:avLst/>
          </a:prstGeom>
          <a:solidFill>
            <a:srgbClr val="D9D2C6">
              <a:alpha val="90000"/>
            </a:srgbClr>
          </a:solidFill>
          <a:ln/>
        </p:spPr>
      </p:sp>
      <p:sp>
        <p:nvSpPr>
          <p:cNvPr id="10" name="Text 8"/>
          <p:cNvSpPr/>
          <p:nvPr/>
        </p:nvSpPr>
        <p:spPr>
          <a:xfrm>
            <a:off x="1047740" y="4352355"/>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90000"/>
                  </a:srgbClr>
                </a:solidFill>
                <a:latin typeface="Georgia" pitchFamily="34" charset="0"/>
                <a:ea typeface="Georgia" pitchFamily="34" charset="-122"/>
                <a:cs typeface="Georgia" pitchFamily="34" charset="-120"/>
              </a:rPr>
              <a:t>01</a:t>
            </a:r>
            <a:endParaRPr lang="en-US" sz="3300" dirty="0"/>
          </a:p>
        </p:txBody>
      </p:sp>
      <p:sp>
        <p:nvSpPr>
          <p:cNvPr id="11" name="Text 9"/>
          <p:cNvSpPr/>
          <p:nvPr/>
        </p:nvSpPr>
        <p:spPr>
          <a:xfrm>
            <a:off x="1866854" y="4379916"/>
            <a:ext cx="2314312"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90000"/>
                  </a:srgbClr>
                </a:solidFill>
                <a:latin typeface="Georgia" pitchFamily="34" charset="0"/>
                <a:ea typeface="Georgia" pitchFamily="34" charset="-122"/>
                <a:cs typeface="Georgia" pitchFamily="34" charset="-120"/>
              </a:rPr>
              <a:t>Communication</a:t>
            </a:r>
            <a:endParaRPr lang="en-US" sz="2850" dirty="0"/>
          </a:p>
        </p:txBody>
      </p:sp>
      <p:sp>
        <p:nvSpPr>
          <p:cNvPr id="12" name="Text 10"/>
          <p:cNvSpPr/>
          <p:nvPr/>
        </p:nvSpPr>
        <p:spPr>
          <a:xfrm>
            <a:off x="1866854" y="4956710"/>
            <a:ext cx="6741342"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0000"/>
                  </a:srgbClr>
                </a:solidFill>
                <a:latin typeface="Arial" pitchFamily="34" charset="0"/>
                <a:ea typeface="Arial" pitchFamily="34" charset="-122"/>
                <a:cs typeface="Arial" pitchFamily="34" charset="-120"/>
              </a:rPr>
              <a:t>Retailers and wineries rarely communicate with customers outside of a transaction. Small brands struggle to reach new buyers; shoppers stick to familiar labels.</a:t>
            </a:r>
            <a:endParaRPr lang="en-US" sz="1950" dirty="0"/>
          </a:p>
        </p:txBody>
      </p:sp>
      <p:sp>
        <p:nvSpPr>
          <p:cNvPr id="13" name="Shape 11"/>
          <p:cNvSpPr/>
          <p:nvPr/>
        </p:nvSpPr>
        <p:spPr>
          <a:xfrm>
            <a:off x="9143973" y="6690137"/>
            <a:ext cx="8096276" cy="9525"/>
          </a:xfrm>
          <a:prstGeom prst="rect">
            <a:avLst/>
          </a:prstGeom>
          <a:solidFill>
            <a:srgbClr val="D9D2C6">
              <a:alpha val="81000"/>
            </a:srgbClr>
          </a:solidFill>
          <a:ln/>
        </p:spPr>
      </p:sp>
      <p:sp>
        <p:nvSpPr>
          <p:cNvPr id="14" name="Text 12"/>
          <p:cNvSpPr/>
          <p:nvPr/>
        </p:nvSpPr>
        <p:spPr>
          <a:xfrm>
            <a:off x="9867830" y="4368142"/>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81000"/>
                  </a:srgbClr>
                </a:solidFill>
                <a:latin typeface="Georgia" pitchFamily="34" charset="0"/>
                <a:ea typeface="Georgia" pitchFamily="34" charset="-122"/>
                <a:cs typeface="Georgia" pitchFamily="34" charset="-120"/>
              </a:rPr>
              <a:t>02</a:t>
            </a:r>
            <a:endParaRPr lang="en-US" sz="3300" dirty="0"/>
          </a:p>
        </p:txBody>
      </p:sp>
      <p:sp>
        <p:nvSpPr>
          <p:cNvPr id="15" name="Text 13"/>
          <p:cNvSpPr/>
          <p:nvPr/>
        </p:nvSpPr>
        <p:spPr>
          <a:xfrm>
            <a:off x="10686944" y="4395703"/>
            <a:ext cx="4883759"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81000"/>
                  </a:srgbClr>
                </a:solidFill>
                <a:latin typeface="Georgia" pitchFamily="34" charset="0"/>
                <a:ea typeface="Georgia" pitchFamily="34" charset="-122"/>
                <a:cs typeface="Georgia" pitchFamily="34" charset="-120"/>
              </a:rPr>
              <a:t>Price opacity &amp; poor promotions</a:t>
            </a:r>
            <a:endParaRPr lang="en-US" sz="2850" dirty="0"/>
          </a:p>
        </p:txBody>
      </p:sp>
      <p:sp>
        <p:nvSpPr>
          <p:cNvPr id="16" name="Text 14"/>
          <p:cNvSpPr/>
          <p:nvPr/>
        </p:nvSpPr>
        <p:spPr>
          <a:xfrm>
            <a:off x="10686944" y="4972498"/>
            <a:ext cx="6749903"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1000"/>
                  </a:srgbClr>
                </a:solidFill>
                <a:latin typeface="Arial" pitchFamily="34" charset="0"/>
                <a:ea typeface="Arial" pitchFamily="34" charset="-122"/>
                <a:cs typeface="Arial" pitchFamily="34" charset="-120"/>
              </a:rPr>
              <a:t>Fragmented discounts, confusing loyalty offers, inconsistent regional pricing — shoppers can't find deals, brands can't measure them.</a:t>
            </a:r>
            <a:endParaRPr lang="en-US" sz="1950" dirty="0"/>
          </a:p>
        </p:txBody>
      </p:sp>
      <p:sp>
        <p:nvSpPr>
          <p:cNvPr id="17" name="Shape 15"/>
          <p:cNvSpPr/>
          <p:nvPr/>
        </p:nvSpPr>
        <p:spPr>
          <a:xfrm>
            <a:off x="9135704" y="6724377"/>
            <a:ext cx="9525" cy="2859171"/>
          </a:xfrm>
          <a:prstGeom prst="rect">
            <a:avLst/>
          </a:prstGeom>
          <a:solidFill>
            <a:srgbClr val="D9D2C6">
              <a:alpha val="66000"/>
            </a:srgbClr>
          </a:solidFill>
          <a:ln/>
        </p:spPr>
      </p:sp>
      <p:sp>
        <p:nvSpPr>
          <p:cNvPr id="18" name="Text 16"/>
          <p:cNvSpPr/>
          <p:nvPr/>
        </p:nvSpPr>
        <p:spPr>
          <a:xfrm>
            <a:off x="1047740" y="7455555"/>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66000"/>
                  </a:srgbClr>
                </a:solidFill>
                <a:latin typeface="Georgia" pitchFamily="34" charset="0"/>
                <a:ea typeface="Georgia" pitchFamily="34" charset="-122"/>
                <a:cs typeface="Georgia" pitchFamily="34" charset="-120"/>
              </a:rPr>
              <a:t>03</a:t>
            </a:r>
            <a:endParaRPr lang="en-US" sz="3300" dirty="0"/>
          </a:p>
        </p:txBody>
      </p:sp>
      <p:sp>
        <p:nvSpPr>
          <p:cNvPr id="19" name="Text 17"/>
          <p:cNvSpPr/>
          <p:nvPr/>
        </p:nvSpPr>
        <p:spPr>
          <a:xfrm>
            <a:off x="1866854" y="7483116"/>
            <a:ext cx="1521242"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66000"/>
                  </a:srgbClr>
                </a:solidFill>
                <a:latin typeface="Georgia" pitchFamily="34" charset="0"/>
                <a:ea typeface="Georgia" pitchFamily="34" charset="-122"/>
                <a:cs typeface="Georgia" pitchFamily="34" charset="-120"/>
              </a:rPr>
              <a:t>Scalability</a:t>
            </a:r>
            <a:endParaRPr lang="en-US" sz="2850" dirty="0"/>
          </a:p>
        </p:txBody>
      </p:sp>
      <p:sp>
        <p:nvSpPr>
          <p:cNvPr id="20" name="Text 18"/>
          <p:cNvSpPr/>
          <p:nvPr/>
        </p:nvSpPr>
        <p:spPr>
          <a:xfrm>
            <a:off x="1866854" y="8059911"/>
            <a:ext cx="6741342"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66000"/>
                  </a:srgbClr>
                </a:solidFill>
                <a:latin typeface="Arial" pitchFamily="34" charset="0"/>
                <a:ea typeface="Arial" pitchFamily="34" charset="-122"/>
                <a:cs typeface="Arial" pitchFamily="34" charset="-120"/>
              </a:rPr>
              <a:t>Traditional, in-person tastings are limited in reach. The economics break before they begin.</a:t>
            </a:r>
            <a:endParaRPr lang="en-US" sz="1950" dirty="0"/>
          </a:p>
        </p:txBody>
      </p:sp>
      <p:sp>
        <p:nvSpPr>
          <p:cNvPr id="21" name="Text 19"/>
          <p:cNvSpPr/>
          <p:nvPr/>
        </p:nvSpPr>
        <p:spPr>
          <a:xfrm>
            <a:off x="9867830" y="7298545"/>
            <a:ext cx="609587" cy="457196"/>
          </a:xfrm>
          <a:prstGeom prst="rect">
            <a:avLst/>
          </a:prstGeom>
          <a:noFill/>
          <a:ln/>
        </p:spPr>
        <p:txBody>
          <a:bodyPr wrap="square" lIns="25400" tIns="25400" rIns="25400" bIns="25400" rtlCol="0" anchor="t">
            <a:normAutofit/>
          </a:bodyPr>
          <a:lstStyle/>
          <a:p>
            <a:pPr algn="l" indent="0" marL="0">
              <a:lnSpc>
                <a:spcPct val="88409"/>
              </a:lnSpc>
              <a:buNone/>
            </a:pPr>
            <a:r>
              <a:rPr lang="en-US" sz="3300" dirty="0">
                <a:solidFill>
                  <a:srgbClr val="8A1225">
                    <a:alpha val="42000"/>
                  </a:srgbClr>
                </a:solidFill>
                <a:latin typeface="Georgia" pitchFamily="34" charset="0"/>
                <a:ea typeface="Georgia" pitchFamily="34" charset="-122"/>
                <a:cs typeface="Georgia" pitchFamily="34" charset="-120"/>
              </a:rPr>
              <a:t>04</a:t>
            </a:r>
            <a:endParaRPr lang="en-US" sz="3300" dirty="0"/>
          </a:p>
        </p:txBody>
      </p:sp>
      <p:sp>
        <p:nvSpPr>
          <p:cNvPr id="22" name="Text 20"/>
          <p:cNvSpPr/>
          <p:nvPr/>
        </p:nvSpPr>
        <p:spPr>
          <a:xfrm>
            <a:off x="10686944" y="7326105"/>
            <a:ext cx="3217612" cy="443459"/>
          </a:xfrm>
          <a:prstGeom prst="rect">
            <a:avLst/>
          </a:prstGeom>
          <a:noFill/>
          <a:ln/>
        </p:spPr>
        <p:txBody>
          <a:bodyPr wrap="square" lIns="25400" tIns="25400" rIns="25400" bIns="25400" rtlCol="0" anchor="t">
            <a:normAutofit/>
          </a:bodyPr>
          <a:lstStyle/>
          <a:p>
            <a:pPr algn="l" indent="0" marL="0">
              <a:lnSpc>
                <a:spcPct val="98716"/>
              </a:lnSpc>
              <a:buNone/>
            </a:pPr>
            <a:r>
              <a:rPr lang="en-US" sz="2850" dirty="0">
                <a:solidFill>
                  <a:srgbClr val="17130F">
                    <a:alpha val="42000"/>
                  </a:srgbClr>
                </a:solidFill>
                <a:latin typeface="Georgia" pitchFamily="34" charset="0"/>
                <a:ea typeface="Georgia" pitchFamily="34" charset="-122"/>
                <a:cs typeface="Georgia" pitchFamily="34" charset="-120"/>
              </a:rPr>
              <a:t>Outdated experiences</a:t>
            </a:r>
            <a:endParaRPr lang="en-US" sz="2850" dirty="0"/>
          </a:p>
        </p:txBody>
      </p:sp>
      <p:sp>
        <p:nvSpPr>
          <p:cNvPr id="23" name="Text 21"/>
          <p:cNvSpPr/>
          <p:nvPr/>
        </p:nvSpPr>
        <p:spPr>
          <a:xfrm>
            <a:off x="10686944" y="7902900"/>
            <a:ext cx="6749903"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42000"/>
                  </a:srgbClr>
                </a:solidFill>
                <a:latin typeface="Arial" pitchFamily="34" charset="0"/>
                <a:ea typeface="Arial" pitchFamily="34" charset="-122"/>
                <a:cs typeface="Arial" pitchFamily="34" charset="-120"/>
              </a:rPr>
              <a:t>Younger consumers expect interactive, gamified engagement. The wine industry gives them stuffy tasting notes and broken coupons.</a:t>
            </a: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2627144"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THE SOLUTION</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229" cy="9525"/>
          </a:xfrm>
          <a:prstGeom prst="rect">
            <a:avLst/>
          </a:prstGeom>
          <a:solidFill>
            <a:srgbClr val="17130F"/>
          </a:solidFill>
          <a:ln/>
        </p:spPr>
      </p:sp>
      <p:sp>
        <p:nvSpPr>
          <p:cNvPr id="5" name="Text 3"/>
          <p:cNvSpPr/>
          <p:nvPr/>
        </p:nvSpPr>
        <p:spPr>
          <a:xfrm>
            <a:off x="1047740" y="1687470"/>
            <a:ext cx="10007024" cy="1662635"/>
          </a:xfrm>
          <a:prstGeom prst="rect">
            <a:avLst/>
          </a:prstGeom>
          <a:noFill/>
          <a:ln/>
        </p:spPr>
        <p:txBody>
          <a:bodyPr wrap="square" lIns="25400" tIns="25400" rIns="25400" bIns="25400" rtlCol="0" anchor="t">
            <a:normAutofit/>
          </a:bodyPr>
          <a:lstStyle/>
          <a:p>
            <a:pPr algn="l" indent="0" marL="0">
              <a:lnSpc>
                <a:spcPct val="91530"/>
              </a:lnSpc>
              <a:buNone/>
            </a:pPr>
            <a:r>
              <a:rPr lang="en-US" sz="6150" dirty="0">
                <a:solidFill>
                  <a:srgbClr val="17130F">
                    <a:alpha val="99000"/>
                  </a:srgbClr>
                </a:solidFill>
                <a:latin typeface="Georgia" pitchFamily="34" charset="0"/>
                <a:ea typeface="Georgia" pitchFamily="34" charset="-122"/>
                <a:cs typeface="Georgia" pitchFamily="34" charset="-120"/>
              </a:rPr>
              <a:t>Don't sell wine. Make wine a game.</a:t>
            </a:r>
            <a:endParaRPr lang="en-US" sz="6150" dirty="0"/>
          </a:p>
        </p:txBody>
      </p:sp>
      <p:sp>
        <p:nvSpPr>
          <p:cNvPr id="6" name="Text 4"/>
          <p:cNvSpPr/>
          <p:nvPr/>
        </p:nvSpPr>
        <p:spPr>
          <a:xfrm>
            <a:off x="1047740" y="3563873"/>
            <a:ext cx="8829648" cy="1318125"/>
          </a:xfrm>
          <a:prstGeom prst="rect">
            <a:avLst/>
          </a:prstGeom>
          <a:noFill/>
          <a:ln/>
        </p:spPr>
        <p:txBody>
          <a:bodyPr wrap="square" lIns="25400" tIns="25400" rIns="25400" bIns="25400" rtlCol="0" anchor="t">
            <a:normAutofit/>
          </a:bodyPr>
          <a:lstStyle/>
          <a:p>
            <a:pPr algn="l" indent="0" marL="0">
              <a:lnSpc>
                <a:spcPct val="138240"/>
              </a:lnSpc>
              <a:buNone/>
            </a:pPr>
            <a:r>
              <a:rPr lang="en-US" sz="2100" dirty="0">
                <a:solidFill>
                  <a:srgbClr val="554E46">
                    <a:alpha val="97000"/>
                  </a:srgbClr>
                </a:solidFill>
                <a:latin typeface="Arial" pitchFamily="34" charset="0"/>
                <a:ea typeface="Arial" pitchFamily="34" charset="-122"/>
                <a:cs typeface="Arial" pitchFamily="34" charset="-120"/>
              </a:rPr>
              <a:t>PourPlays transforms wine discovery into an engaging, playful experience — gamified learning, curated coupons, live tastings, social connection, and real rewards.</a:t>
            </a:r>
            <a:endParaRPr lang="en-US" sz="2100" dirty="0"/>
          </a:p>
        </p:txBody>
      </p:sp>
      <p:sp>
        <p:nvSpPr>
          <p:cNvPr id="7" name="Shape 5"/>
          <p:cNvSpPr/>
          <p:nvPr/>
        </p:nvSpPr>
        <p:spPr>
          <a:xfrm>
            <a:off x="1047740" y="5257130"/>
            <a:ext cx="9715557" cy="9525"/>
          </a:xfrm>
          <a:prstGeom prst="rect">
            <a:avLst/>
          </a:prstGeom>
          <a:solidFill>
            <a:srgbClr val="17130F"/>
          </a:solidFill>
          <a:ln/>
        </p:spPr>
      </p:sp>
      <p:sp>
        <p:nvSpPr>
          <p:cNvPr id="8" name="Shape 6"/>
          <p:cNvSpPr/>
          <p:nvPr/>
        </p:nvSpPr>
        <p:spPr>
          <a:xfrm>
            <a:off x="1047740" y="6696546"/>
            <a:ext cx="9715557" cy="9525"/>
          </a:xfrm>
          <a:prstGeom prst="rect">
            <a:avLst/>
          </a:prstGeom>
          <a:solidFill>
            <a:srgbClr val="D9D2C6">
              <a:alpha val="90000"/>
            </a:srgbClr>
          </a:solidFill>
          <a:ln/>
        </p:spPr>
      </p:sp>
      <p:sp>
        <p:nvSpPr>
          <p:cNvPr id="9" name="Shape 7"/>
          <p:cNvSpPr/>
          <p:nvPr/>
        </p:nvSpPr>
        <p:spPr>
          <a:xfrm>
            <a:off x="1047740" y="5282205"/>
            <a:ext cx="35829" cy="1422609"/>
          </a:xfrm>
          <a:prstGeom prst="rect">
            <a:avLst/>
          </a:prstGeom>
          <a:solidFill>
            <a:srgbClr val="8A1225">
              <a:alpha val="90000"/>
            </a:srgbClr>
          </a:solidFill>
          <a:ln/>
        </p:spPr>
      </p:sp>
      <p:sp>
        <p:nvSpPr>
          <p:cNvPr id="10" name="Text 8"/>
          <p:cNvSpPr/>
          <p:nvPr/>
        </p:nvSpPr>
        <p:spPr>
          <a:xfrm>
            <a:off x="1407408" y="5327422"/>
            <a:ext cx="10291478" cy="436224"/>
          </a:xfrm>
          <a:prstGeom prst="rect">
            <a:avLst/>
          </a:prstGeom>
          <a:noFill/>
          <a:ln/>
        </p:spPr>
        <p:txBody>
          <a:bodyPr wrap="square" lIns="25400" tIns="25400" rIns="25400" bIns="25400" rtlCol="0" anchor="t">
            <a:normAutofit/>
          </a:bodyPr>
          <a:lstStyle/>
          <a:p>
            <a:pPr algn="l" indent="0" marL="0">
              <a:lnSpc>
                <a:spcPct val="96954"/>
              </a:lnSpc>
              <a:buNone/>
            </a:pPr>
            <a:r>
              <a:rPr lang="en-US" sz="2850" dirty="0">
                <a:solidFill>
                  <a:srgbClr val="8A1225">
                    <a:alpha val="90000"/>
                  </a:srgbClr>
                </a:solidFill>
                <a:latin typeface="Georgia" pitchFamily="34" charset="0"/>
                <a:ea typeface="Georgia" pitchFamily="34" charset="-122"/>
                <a:cs typeface="Georgia" pitchFamily="34" charset="-120"/>
              </a:rPr>
              <a:t>Coupon AI</a:t>
            </a:r>
            <a:endParaRPr lang="en-US" sz="2850" dirty="0"/>
          </a:p>
        </p:txBody>
      </p:sp>
      <p:sp>
        <p:nvSpPr>
          <p:cNvPr id="11" name="Text 9"/>
          <p:cNvSpPr/>
          <p:nvPr/>
        </p:nvSpPr>
        <p:spPr>
          <a:xfrm>
            <a:off x="1407408" y="5858871"/>
            <a:ext cx="8633419"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0000"/>
                  </a:srgbClr>
                </a:solidFill>
                <a:latin typeface="Arial" pitchFamily="34" charset="0"/>
                <a:ea typeface="Arial" pitchFamily="34" charset="-122"/>
                <a:cs typeface="Arial" pitchFamily="34" charset="-120"/>
              </a:rPr>
              <a:t>A centralized database of online and offline coupons tailored to each player's taste profile, redeemable at partner retailers.</a:t>
            </a:r>
            <a:endParaRPr lang="en-US" sz="1950" dirty="0"/>
          </a:p>
        </p:txBody>
      </p:sp>
      <p:sp>
        <p:nvSpPr>
          <p:cNvPr id="12" name="Shape 10"/>
          <p:cNvSpPr/>
          <p:nvPr/>
        </p:nvSpPr>
        <p:spPr>
          <a:xfrm>
            <a:off x="1047740" y="8134999"/>
            <a:ext cx="9715557" cy="9525"/>
          </a:xfrm>
          <a:prstGeom prst="rect">
            <a:avLst/>
          </a:prstGeom>
          <a:solidFill>
            <a:srgbClr val="D9D2C6">
              <a:alpha val="81000"/>
            </a:srgbClr>
          </a:solidFill>
          <a:ln/>
        </p:spPr>
      </p:sp>
      <p:sp>
        <p:nvSpPr>
          <p:cNvPr id="13" name="Shape 11"/>
          <p:cNvSpPr/>
          <p:nvPr/>
        </p:nvSpPr>
        <p:spPr>
          <a:xfrm>
            <a:off x="1047740" y="6720615"/>
            <a:ext cx="35829" cy="1422652"/>
          </a:xfrm>
          <a:prstGeom prst="rect">
            <a:avLst/>
          </a:prstGeom>
          <a:solidFill>
            <a:srgbClr val="8A1225">
              <a:alpha val="81000"/>
            </a:srgbClr>
          </a:solidFill>
          <a:ln/>
        </p:spPr>
      </p:sp>
      <p:sp>
        <p:nvSpPr>
          <p:cNvPr id="14" name="Text 12"/>
          <p:cNvSpPr/>
          <p:nvPr/>
        </p:nvSpPr>
        <p:spPr>
          <a:xfrm>
            <a:off x="1407408" y="6765832"/>
            <a:ext cx="10291478" cy="436224"/>
          </a:xfrm>
          <a:prstGeom prst="rect">
            <a:avLst/>
          </a:prstGeom>
          <a:noFill/>
          <a:ln/>
        </p:spPr>
        <p:txBody>
          <a:bodyPr wrap="square" lIns="25400" tIns="25400" rIns="25400" bIns="25400" rtlCol="0" anchor="t">
            <a:normAutofit/>
          </a:bodyPr>
          <a:lstStyle/>
          <a:p>
            <a:pPr algn="l" indent="0" marL="0">
              <a:lnSpc>
                <a:spcPct val="96954"/>
              </a:lnSpc>
              <a:buNone/>
            </a:pPr>
            <a:r>
              <a:rPr lang="en-US" sz="2850" dirty="0">
                <a:solidFill>
                  <a:srgbClr val="8A1225">
                    <a:alpha val="81000"/>
                  </a:srgbClr>
                </a:solidFill>
                <a:latin typeface="Georgia" pitchFamily="34" charset="0"/>
                <a:ea typeface="Georgia" pitchFamily="34" charset="-122"/>
                <a:cs typeface="Georgia" pitchFamily="34" charset="-120"/>
              </a:rPr>
              <a:t>Gamified Learning</a:t>
            </a:r>
            <a:endParaRPr lang="en-US" sz="2850" dirty="0"/>
          </a:p>
        </p:txBody>
      </p:sp>
      <p:sp>
        <p:nvSpPr>
          <p:cNvPr id="15" name="Text 13"/>
          <p:cNvSpPr/>
          <p:nvPr/>
        </p:nvSpPr>
        <p:spPr>
          <a:xfrm>
            <a:off x="1407408" y="7297281"/>
            <a:ext cx="8633419"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81000"/>
                  </a:srgbClr>
                </a:solidFill>
                <a:latin typeface="Arial" pitchFamily="34" charset="0"/>
                <a:ea typeface="Arial" pitchFamily="34" charset="-122"/>
                <a:cs typeface="Arial" pitchFamily="34" charset="-120"/>
              </a:rPr>
              <a:t>From mobile games to live tastings, PourPlays keeps consumers engaged long after the first sip — unlocking coupons and rewards as they progress.</a:t>
            </a:r>
            <a:endParaRPr lang="en-US" sz="1950" dirty="0"/>
          </a:p>
        </p:txBody>
      </p:sp>
      <p:sp>
        <p:nvSpPr>
          <p:cNvPr id="16" name="Shape 14"/>
          <p:cNvSpPr/>
          <p:nvPr/>
        </p:nvSpPr>
        <p:spPr>
          <a:xfrm>
            <a:off x="1047740" y="8169260"/>
            <a:ext cx="35829" cy="1414341"/>
          </a:xfrm>
          <a:prstGeom prst="rect">
            <a:avLst/>
          </a:prstGeom>
          <a:solidFill>
            <a:srgbClr val="8A1225">
              <a:alpha val="66000"/>
            </a:srgbClr>
          </a:solidFill>
          <a:ln/>
        </p:spPr>
      </p:sp>
      <p:sp>
        <p:nvSpPr>
          <p:cNvPr id="17" name="Text 15"/>
          <p:cNvSpPr/>
          <p:nvPr/>
        </p:nvSpPr>
        <p:spPr>
          <a:xfrm>
            <a:off x="1407408" y="8214477"/>
            <a:ext cx="10291478" cy="436224"/>
          </a:xfrm>
          <a:prstGeom prst="rect">
            <a:avLst/>
          </a:prstGeom>
          <a:noFill/>
          <a:ln/>
        </p:spPr>
        <p:txBody>
          <a:bodyPr wrap="square" lIns="25400" tIns="25400" rIns="25400" bIns="25400" rtlCol="0" anchor="t">
            <a:normAutofit/>
          </a:bodyPr>
          <a:lstStyle/>
          <a:p>
            <a:pPr algn="l" indent="0" marL="0">
              <a:lnSpc>
                <a:spcPct val="96954"/>
              </a:lnSpc>
              <a:buNone/>
            </a:pPr>
            <a:r>
              <a:rPr lang="en-US" sz="2850" dirty="0">
                <a:solidFill>
                  <a:srgbClr val="8A1225">
                    <a:alpha val="66000"/>
                  </a:srgbClr>
                </a:solidFill>
                <a:latin typeface="Georgia" pitchFamily="34" charset="0"/>
                <a:ea typeface="Georgia" pitchFamily="34" charset="-122"/>
                <a:cs typeface="Georgia" pitchFamily="34" charset="-120"/>
              </a:rPr>
              <a:t>Social Connection</a:t>
            </a:r>
            <a:endParaRPr lang="en-US" sz="2850" dirty="0"/>
          </a:p>
        </p:txBody>
      </p:sp>
      <p:sp>
        <p:nvSpPr>
          <p:cNvPr id="18" name="Text 16"/>
          <p:cNvSpPr/>
          <p:nvPr/>
        </p:nvSpPr>
        <p:spPr>
          <a:xfrm>
            <a:off x="1407408" y="8745926"/>
            <a:ext cx="8633419" cy="830558"/>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66000"/>
                  </a:srgbClr>
                </a:solidFill>
                <a:latin typeface="Arial" pitchFamily="34" charset="0"/>
                <a:ea typeface="Arial" pitchFamily="34" charset="-122"/>
                <a:cs typeface="Arial" pitchFamily="34" charset="-120"/>
              </a:rPr>
              <a:t>Wine becomes approachable and fun through shared experiences — game, gift, and share with friends inside the platform.</a:t>
            </a:r>
            <a:endParaRPr lang="en-US" sz="1950" dirty="0"/>
          </a:p>
        </p:txBody>
      </p:sp>
      <p:sp>
        <p:nvSpPr>
          <p:cNvPr id="19" name="Shape 17"/>
          <p:cNvSpPr/>
          <p:nvPr/>
        </p:nvSpPr>
        <p:spPr>
          <a:xfrm>
            <a:off x="11622700" y="3786134"/>
            <a:ext cx="1710312" cy="3705657"/>
          </a:xfrm>
          <a:prstGeom prst="rect">
            <a:avLst/>
          </a:prstGeom>
          <a:solidFill>
            <a:srgbClr val="FFFFFF">
              <a:alpha val="86000"/>
            </a:srgbClr>
          </a:solidFill>
          <a:ln w="8248">
            <a:solidFill>
              <a:srgbClr val="D9D2C6">
                <a:alpha val="86000"/>
              </a:srgbClr>
            </a:solidFill>
            <a:prstDash val="solid"/>
          </a:ln>
        </p:spPr>
      </p:sp>
      <p:pic>
        <p:nvPicPr>
          <p:cNvPr id="20" name="Image 0" descr="preencoded.png">    </p:cNvPr>
          <p:cNvPicPr>
            <a:picLocks noChangeAspect="1"/>
          </p:cNvPicPr>
          <p:nvPr/>
        </p:nvPicPr>
        <p:blipFill>
          <a:blip r:embed="rId1">
            <a:alphaModFix amt="86000"/>
          </a:blip>
          <a:srcRect l="11036" r="11036" t="0" b="0"/>
          <a:stretch/>
        </p:blipFill>
        <p:spPr>
          <a:xfrm>
            <a:off x="11725928" y="3889364"/>
            <a:ext cx="1503854" cy="3499197"/>
          </a:xfrm>
          <a:prstGeom prst="rect">
            <a:avLst/>
          </a:prstGeom>
        </p:spPr>
      </p:pic>
      <p:sp>
        <p:nvSpPr>
          <p:cNvPr id="21" name="Shape 18"/>
          <p:cNvSpPr/>
          <p:nvPr/>
        </p:nvSpPr>
        <p:spPr>
          <a:xfrm>
            <a:off x="13529127" y="3619604"/>
            <a:ext cx="1802603" cy="4079661"/>
          </a:xfrm>
          <a:prstGeom prst="rect">
            <a:avLst/>
          </a:prstGeom>
          <a:solidFill>
            <a:srgbClr val="FFFFFF">
              <a:alpha val="78000"/>
            </a:srgbClr>
          </a:solidFill>
          <a:ln w="8236">
            <a:solidFill>
              <a:srgbClr val="D9D2C6">
                <a:alpha val="78000"/>
              </a:srgbClr>
            </a:solidFill>
            <a:prstDash val="solid"/>
          </a:ln>
        </p:spPr>
      </p:sp>
      <p:pic>
        <p:nvPicPr>
          <p:cNvPr id="22" name="Image 1" descr="preencoded.png">    </p:cNvPr>
          <p:cNvPicPr>
            <a:picLocks noChangeAspect="1"/>
          </p:cNvPicPr>
          <p:nvPr/>
        </p:nvPicPr>
        <p:blipFill>
          <a:blip r:embed="rId2">
            <a:alphaModFix amt="78000"/>
          </a:blip>
          <a:srcRect l="12634" r="12634" t="0" b="0"/>
          <a:stretch/>
        </p:blipFill>
        <p:spPr>
          <a:xfrm>
            <a:off x="13632203" y="3722680"/>
            <a:ext cx="1596452" cy="3873510"/>
          </a:xfrm>
          <a:prstGeom prst="rect">
            <a:avLst/>
          </a:prstGeom>
        </p:spPr>
      </p:pic>
      <p:sp>
        <p:nvSpPr>
          <p:cNvPr id="23" name="Shape 19"/>
          <p:cNvSpPr/>
          <p:nvPr/>
        </p:nvSpPr>
        <p:spPr>
          <a:xfrm>
            <a:off x="15530972" y="3843123"/>
            <a:ext cx="1704057" cy="3692101"/>
          </a:xfrm>
          <a:prstGeom prst="rect">
            <a:avLst/>
          </a:prstGeom>
          <a:solidFill>
            <a:srgbClr val="FFFFFF">
              <a:alpha val="66000"/>
            </a:srgbClr>
          </a:solidFill>
          <a:ln w="8218">
            <a:solidFill>
              <a:srgbClr val="D9D2C6">
                <a:alpha val="66000"/>
              </a:srgbClr>
            </a:solidFill>
            <a:prstDash val="solid"/>
          </a:ln>
        </p:spPr>
      </p:sp>
      <p:pic>
        <p:nvPicPr>
          <p:cNvPr id="24" name="Image 2" descr="preencoded.png">    </p:cNvPr>
          <p:cNvPicPr>
            <a:picLocks noChangeAspect="1"/>
          </p:cNvPicPr>
          <p:nvPr/>
        </p:nvPicPr>
        <p:blipFill>
          <a:blip r:embed="rId3">
            <a:alphaModFix amt="66000"/>
          </a:blip>
          <a:srcRect l="3430" r="3430" t="0" b="0"/>
          <a:stretch/>
        </p:blipFill>
        <p:spPr>
          <a:xfrm>
            <a:off x="15633825" y="3945975"/>
            <a:ext cx="1498353" cy="348639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2046813"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5000"/>
                  </a:srgbClr>
                </a:solidFill>
                <a:latin typeface="Arial" pitchFamily="34" charset="0"/>
                <a:ea typeface="Arial" pitchFamily="34" charset="-122"/>
                <a:cs typeface="Arial" pitchFamily="34" charset="-120"/>
              </a:rPr>
              <a:t>THE MODEL</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5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5947186" cy="9525"/>
          </a:xfrm>
          <a:prstGeom prst="rect">
            <a:avLst/>
          </a:prstGeom>
          <a:solidFill>
            <a:srgbClr val="17130F"/>
          </a:solidFill>
          <a:ln/>
        </p:spPr>
      </p:sp>
      <p:sp>
        <p:nvSpPr>
          <p:cNvPr id="5" name="Text 3"/>
          <p:cNvSpPr/>
          <p:nvPr/>
        </p:nvSpPr>
        <p:spPr>
          <a:xfrm>
            <a:off x="1047740" y="1669427"/>
            <a:ext cx="8829648" cy="1532410"/>
          </a:xfrm>
          <a:prstGeom prst="rect">
            <a:avLst/>
          </a:prstGeom>
          <a:noFill/>
          <a:ln/>
        </p:spPr>
        <p:txBody>
          <a:bodyPr wrap="square" lIns="25400" tIns="25400" rIns="25400" bIns="25400" rtlCol="0" anchor="t">
            <a:normAutofit/>
          </a:bodyPr>
          <a:lstStyle/>
          <a:p>
            <a:pPr algn="l" indent="0" marL="0">
              <a:lnSpc>
                <a:spcPct val="93158"/>
              </a:lnSpc>
              <a:buNone/>
            </a:pPr>
            <a:r>
              <a:rPr lang="en-US" sz="5550" dirty="0">
                <a:solidFill>
                  <a:srgbClr val="17130F">
                    <a:alpha val="98000"/>
                  </a:srgbClr>
                </a:solidFill>
                <a:latin typeface="Georgia" pitchFamily="34" charset="0"/>
                <a:ea typeface="Georgia" pitchFamily="34" charset="-122"/>
                <a:cs typeface="Georgia" pitchFamily="34" charset="-120"/>
              </a:rPr>
              <a:t>A two-sided marketplace, gamified end-to-end.</a:t>
            </a:r>
            <a:endParaRPr lang="en-US" sz="5550" dirty="0"/>
          </a:p>
        </p:txBody>
      </p:sp>
      <p:sp>
        <p:nvSpPr>
          <p:cNvPr id="6" name="Text 4"/>
          <p:cNvSpPr/>
          <p:nvPr/>
        </p:nvSpPr>
        <p:spPr>
          <a:xfrm>
            <a:off x="10477440" y="2346092"/>
            <a:ext cx="6965693"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5000"/>
                  </a:srgbClr>
                </a:solidFill>
                <a:latin typeface="Arial" pitchFamily="34" charset="0"/>
                <a:ea typeface="Arial" pitchFamily="34" charset="-122"/>
                <a:cs typeface="Arial" pitchFamily="34" charset="-120"/>
              </a:rPr>
              <a:t>PourPlays bridges two key groups in the wine ecosystem — delivering value to both simultaneously.</a:t>
            </a:r>
            <a:endParaRPr lang="en-US" sz="2025" dirty="0"/>
          </a:p>
        </p:txBody>
      </p:sp>
      <p:sp>
        <p:nvSpPr>
          <p:cNvPr id="7" name="Shape 5"/>
          <p:cNvSpPr/>
          <p:nvPr/>
        </p:nvSpPr>
        <p:spPr>
          <a:xfrm>
            <a:off x="1047740" y="3601128"/>
            <a:ext cx="7762877" cy="35829"/>
          </a:xfrm>
          <a:prstGeom prst="rect">
            <a:avLst/>
          </a:prstGeom>
          <a:solidFill>
            <a:srgbClr val="17130F">
              <a:alpha val="88000"/>
            </a:srgbClr>
          </a:solidFill>
          <a:ln/>
        </p:spPr>
      </p:sp>
      <p:sp>
        <p:nvSpPr>
          <p:cNvPr id="8" name="Text 6"/>
          <p:cNvSpPr/>
          <p:nvPr/>
        </p:nvSpPr>
        <p:spPr>
          <a:xfrm>
            <a:off x="1047740" y="3884573"/>
            <a:ext cx="103742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88000"/>
                  </a:srgbClr>
                </a:solidFill>
                <a:latin typeface="Georgia" pitchFamily="34" charset="0"/>
                <a:ea typeface="Georgia" pitchFamily="34" charset="-122"/>
                <a:cs typeface="Georgia" pitchFamily="34" charset="-120"/>
              </a:rPr>
              <a:t>B2B</a:t>
            </a:r>
            <a:endParaRPr lang="en-US" sz="4350" dirty="0"/>
          </a:p>
        </p:txBody>
      </p:sp>
      <p:sp>
        <p:nvSpPr>
          <p:cNvPr id="9" name="Text 7"/>
          <p:cNvSpPr/>
          <p:nvPr/>
        </p:nvSpPr>
        <p:spPr>
          <a:xfrm>
            <a:off x="5233057" y="4162937"/>
            <a:ext cx="3935315"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8A1225">
                    <a:alpha val="88000"/>
                  </a:srgbClr>
                </a:solidFill>
                <a:latin typeface="Arial" pitchFamily="34" charset="0"/>
                <a:ea typeface="Arial" pitchFamily="34" charset="-122"/>
                <a:cs typeface="Arial" pitchFamily="34" charset="-120"/>
              </a:rPr>
              <a:t>WINERIES &amp; RETAILERS</a:t>
            </a:r>
            <a:endParaRPr lang="en-US" sz="1800" dirty="0"/>
          </a:p>
        </p:txBody>
      </p:sp>
      <p:sp>
        <p:nvSpPr>
          <p:cNvPr id="10" name="Shape 8"/>
          <p:cNvSpPr/>
          <p:nvPr/>
        </p:nvSpPr>
        <p:spPr>
          <a:xfrm>
            <a:off x="1047740" y="5344432"/>
            <a:ext cx="7762877" cy="9525"/>
          </a:xfrm>
          <a:prstGeom prst="rect">
            <a:avLst/>
          </a:prstGeom>
          <a:solidFill>
            <a:srgbClr val="D9D2C6">
              <a:alpha val="88000"/>
            </a:srgbClr>
          </a:solidFill>
          <a:ln/>
        </p:spPr>
      </p:sp>
      <p:sp>
        <p:nvSpPr>
          <p:cNvPr id="11" name="Shape 9"/>
          <p:cNvSpPr/>
          <p:nvPr/>
        </p:nvSpPr>
        <p:spPr>
          <a:xfrm>
            <a:off x="1047740" y="4646585"/>
            <a:ext cx="7762877" cy="9525"/>
          </a:xfrm>
          <a:prstGeom prst="rect">
            <a:avLst/>
          </a:prstGeom>
          <a:solidFill>
            <a:srgbClr val="D9D2C6">
              <a:alpha val="88000"/>
            </a:srgbClr>
          </a:solidFill>
          <a:ln/>
        </p:spPr>
      </p:sp>
      <p:sp>
        <p:nvSpPr>
          <p:cNvPr id="12" name="Text 10"/>
          <p:cNvSpPr/>
          <p:nvPr/>
        </p:nvSpPr>
        <p:spPr>
          <a:xfrm>
            <a:off x="1047740" y="4826303"/>
            <a:ext cx="7995763" cy="384779"/>
          </a:xfrm>
          <a:prstGeom prst="rect">
            <a:avLst/>
          </a:prstGeom>
          <a:noFill/>
          <a:ln/>
        </p:spPr>
        <p:txBody>
          <a:bodyPr wrap="square" lIns="25400" tIns="25400" rIns="25400" bIns="25400" rtlCol="0" anchor="t">
            <a:normAutofit/>
          </a:bodyPr>
          <a:lstStyle/>
          <a:p>
            <a:pPr algn="l" indent="0" marL="0">
              <a:lnSpc>
                <a:spcPct val="123332"/>
              </a:lnSpc>
              <a:buNone/>
            </a:pPr>
            <a:r>
              <a:rPr lang="en-US" sz="1950" i="1" dirty="0">
                <a:solidFill>
                  <a:srgbClr val="17130F">
                    <a:alpha val="88000"/>
                  </a:srgbClr>
                </a:solidFill>
                <a:latin typeface="Georgia" pitchFamily="34" charset="0"/>
                <a:ea typeface="Georgia" pitchFamily="34" charset="-122"/>
                <a:cs typeface="Georgia" pitchFamily="34" charset="-120"/>
              </a:rPr>
              <a:t>Laithwaites · Total Wine · Wine.com · Wine Brands</a:t>
            </a:r>
            <a:endParaRPr lang="en-US" sz="1950" dirty="0"/>
          </a:p>
        </p:txBody>
      </p:sp>
      <p:sp>
        <p:nvSpPr>
          <p:cNvPr id="13" name="Shape 11"/>
          <p:cNvSpPr/>
          <p:nvPr/>
        </p:nvSpPr>
        <p:spPr>
          <a:xfrm>
            <a:off x="1047740" y="6184691"/>
            <a:ext cx="7762877" cy="9525"/>
          </a:xfrm>
          <a:prstGeom prst="rect">
            <a:avLst/>
          </a:prstGeom>
          <a:solidFill>
            <a:srgbClr val="E3DCD1">
              <a:alpha val="88000"/>
            </a:srgbClr>
          </a:solidFill>
          <a:ln/>
        </p:spPr>
      </p:sp>
      <p:sp>
        <p:nvSpPr>
          <p:cNvPr id="14" name="Text 12"/>
          <p:cNvSpPr/>
          <p:nvPr/>
        </p:nvSpPr>
        <p:spPr>
          <a:xfrm>
            <a:off x="1047740" y="5625810"/>
            <a:ext cx="361971" cy="323870"/>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88000"/>
                  </a:srgbClr>
                </a:solidFill>
                <a:latin typeface="Georgia" pitchFamily="34" charset="0"/>
                <a:ea typeface="Georgia" pitchFamily="34" charset="-122"/>
                <a:cs typeface="Georgia" pitchFamily="34" charset="-120"/>
              </a:rPr>
              <a:t>→</a:t>
            </a:r>
            <a:endParaRPr lang="en-US" sz="2250" dirty="0"/>
          </a:p>
        </p:txBody>
      </p:sp>
      <p:sp>
        <p:nvSpPr>
          <p:cNvPr id="15" name="Text 13"/>
          <p:cNvSpPr/>
          <p:nvPr/>
        </p:nvSpPr>
        <p:spPr>
          <a:xfrm>
            <a:off x="1562092" y="5582962"/>
            <a:ext cx="6675863"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88000"/>
                  </a:srgbClr>
                </a:solidFill>
                <a:latin typeface="Arial" pitchFamily="34" charset="0"/>
                <a:ea typeface="Arial" pitchFamily="34" charset="-122"/>
                <a:cs typeface="Arial" pitchFamily="34" charset="-120"/>
              </a:rPr>
              <a:t>Profile wineries &amp; communicate directly with consumers</a:t>
            </a:r>
            <a:endParaRPr lang="en-US" sz="1950" dirty="0"/>
          </a:p>
        </p:txBody>
      </p:sp>
      <p:sp>
        <p:nvSpPr>
          <p:cNvPr id="16" name="Shape 14"/>
          <p:cNvSpPr/>
          <p:nvPr/>
        </p:nvSpPr>
        <p:spPr>
          <a:xfrm>
            <a:off x="1047740" y="7024992"/>
            <a:ext cx="7762877" cy="9525"/>
          </a:xfrm>
          <a:prstGeom prst="rect">
            <a:avLst/>
          </a:prstGeom>
          <a:solidFill>
            <a:srgbClr val="E3DCD1">
              <a:alpha val="88000"/>
            </a:srgbClr>
          </a:solidFill>
          <a:ln/>
        </p:spPr>
      </p:sp>
      <p:sp>
        <p:nvSpPr>
          <p:cNvPr id="17" name="Text 15"/>
          <p:cNvSpPr/>
          <p:nvPr/>
        </p:nvSpPr>
        <p:spPr>
          <a:xfrm>
            <a:off x="1047740" y="6466069"/>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88000"/>
                  </a:srgbClr>
                </a:solidFill>
                <a:latin typeface="Georgia" pitchFamily="34" charset="0"/>
                <a:ea typeface="Georgia" pitchFamily="34" charset="-122"/>
                <a:cs typeface="Georgia" pitchFamily="34" charset="-120"/>
              </a:rPr>
              <a:t>→</a:t>
            </a:r>
            <a:endParaRPr lang="en-US" sz="2250" dirty="0"/>
          </a:p>
        </p:txBody>
      </p:sp>
      <p:sp>
        <p:nvSpPr>
          <p:cNvPr id="18" name="Text 16"/>
          <p:cNvSpPr/>
          <p:nvPr/>
        </p:nvSpPr>
        <p:spPr>
          <a:xfrm>
            <a:off x="1562092" y="6423220"/>
            <a:ext cx="5855508"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88000"/>
                  </a:srgbClr>
                </a:solidFill>
                <a:latin typeface="Arial" pitchFamily="34" charset="0"/>
                <a:ea typeface="Arial" pitchFamily="34" charset="-122"/>
                <a:cs typeface="Arial" pitchFamily="34" charset="-120"/>
              </a:rPr>
              <a:t>Issue Regular &amp; Golden Coupons (up to 99% off)</a:t>
            </a:r>
            <a:endParaRPr lang="en-US" sz="1950" dirty="0"/>
          </a:p>
        </p:txBody>
      </p:sp>
      <p:sp>
        <p:nvSpPr>
          <p:cNvPr id="19" name="Shape 17"/>
          <p:cNvSpPr/>
          <p:nvPr/>
        </p:nvSpPr>
        <p:spPr>
          <a:xfrm>
            <a:off x="1047740" y="7865294"/>
            <a:ext cx="7762877" cy="9525"/>
          </a:xfrm>
          <a:prstGeom prst="rect">
            <a:avLst/>
          </a:prstGeom>
          <a:solidFill>
            <a:srgbClr val="E3DCD1">
              <a:alpha val="88000"/>
            </a:srgbClr>
          </a:solidFill>
          <a:ln/>
        </p:spPr>
      </p:sp>
      <p:sp>
        <p:nvSpPr>
          <p:cNvPr id="20" name="Text 18"/>
          <p:cNvSpPr/>
          <p:nvPr/>
        </p:nvSpPr>
        <p:spPr>
          <a:xfrm>
            <a:off x="1047740" y="7306370"/>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88000"/>
                  </a:srgbClr>
                </a:solidFill>
                <a:latin typeface="Georgia" pitchFamily="34" charset="0"/>
                <a:ea typeface="Georgia" pitchFamily="34" charset="-122"/>
                <a:cs typeface="Georgia" pitchFamily="34" charset="-120"/>
              </a:rPr>
              <a:t>→</a:t>
            </a:r>
            <a:endParaRPr lang="en-US" sz="2250" dirty="0"/>
          </a:p>
        </p:txBody>
      </p:sp>
      <p:sp>
        <p:nvSpPr>
          <p:cNvPr id="21" name="Text 19"/>
          <p:cNvSpPr/>
          <p:nvPr/>
        </p:nvSpPr>
        <p:spPr>
          <a:xfrm>
            <a:off x="1562092" y="7263522"/>
            <a:ext cx="3073701"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88000"/>
                  </a:srgbClr>
                </a:solidFill>
                <a:latin typeface="Arial" pitchFamily="34" charset="0"/>
                <a:ea typeface="Arial" pitchFamily="34" charset="-122"/>
                <a:cs typeface="Arial" pitchFamily="34" charset="-120"/>
              </a:rPr>
              <a:t>Conduct AI &amp; live tastings</a:t>
            </a:r>
            <a:endParaRPr lang="en-US" sz="1950" dirty="0"/>
          </a:p>
        </p:txBody>
      </p:sp>
      <p:sp>
        <p:nvSpPr>
          <p:cNvPr id="22" name="Shape 20"/>
          <p:cNvSpPr/>
          <p:nvPr/>
        </p:nvSpPr>
        <p:spPr>
          <a:xfrm>
            <a:off x="1047740" y="8705596"/>
            <a:ext cx="7762877" cy="9525"/>
          </a:xfrm>
          <a:prstGeom prst="rect">
            <a:avLst/>
          </a:prstGeom>
          <a:solidFill>
            <a:srgbClr val="E3DCD1">
              <a:alpha val="88000"/>
            </a:srgbClr>
          </a:solidFill>
          <a:ln/>
        </p:spPr>
      </p:sp>
      <p:sp>
        <p:nvSpPr>
          <p:cNvPr id="23" name="Text 21"/>
          <p:cNvSpPr/>
          <p:nvPr/>
        </p:nvSpPr>
        <p:spPr>
          <a:xfrm>
            <a:off x="1047740" y="8146673"/>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88000"/>
                  </a:srgbClr>
                </a:solidFill>
                <a:latin typeface="Georgia" pitchFamily="34" charset="0"/>
                <a:ea typeface="Georgia" pitchFamily="34" charset="-122"/>
                <a:cs typeface="Georgia" pitchFamily="34" charset="-120"/>
              </a:rPr>
              <a:t>→</a:t>
            </a:r>
            <a:endParaRPr lang="en-US" sz="2250" dirty="0"/>
          </a:p>
        </p:txBody>
      </p:sp>
      <p:sp>
        <p:nvSpPr>
          <p:cNvPr id="24" name="Text 22"/>
          <p:cNvSpPr/>
          <p:nvPr/>
        </p:nvSpPr>
        <p:spPr>
          <a:xfrm>
            <a:off x="1562092" y="8103824"/>
            <a:ext cx="4508635"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88000"/>
                  </a:srgbClr>
                </a:solidFill>
                <a:latin typeface="Arial" pitchFamily="34" charset="0"/>
                <a:ea typeface="Arial" pitchFamily="34" charset="-122"/>
                <a:cs typeface="Arial" pitchFamily="34" charset="-120"/>
              </a:rPr>
              <a:t>Gain first-party market insights &amp; data</a:t>
            </a:r>
            <a:endParaRPr lang="en-US" sz="1950" dirty="0"/>
          </a:p>
        </p:txBody>
      </p:sp>
      <p:sp>
        <p:nvSpPr>
          <p:cNvPr id="25" name="Text 23"/>
          <p:cNvSpPr/>
          <p:nvPr/>
        </p:nvSpPr>
        <p:spPr>
          <a:xfrm>
            <a:off x="1047740" y="8986974"/>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88000"/>
                  </a:srgbClr>
                </a:solidFill>
                <a:latin typeface="Georgia" pitchFamily="34" charset="0"/>
                <a:ea typeface="Georgia" pitchFamily="34" charset="-122"/>
                <a:cs typeface="Georgia" pitchFamily="34" charset="-120"/>
              </a:rPr>
              <a:t>→</a:t>
            </a:r>
            <a:endParaRPr lang="en-US" sz="2250" dirty="0"/>
          </a:p>
        </p:txBody>
      </p:sp>
      <p:sp>
        <p:nvSpPr>
          <p:cNvPr id="26" name="Text 24"/>
          <p:cNvSpPr/>
          <p:nvPr/>
        </p:nvSpPr>
        <p:spPr>
          <a:xfrm>
            <a:off x="1562092" y="8944126"/>
            <a:ext cx="6473546"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88000"/>
                  </a:srgbClr>
                </a:solidFill>
                <a:latin typeface="Arial" pitchFamily="34" charset="0"/>
                <a:ea typeface="Arial" pitchFamily="34" charset="-122"/>
                <a:cs typeface="Arial" pitchFamily="34" charset="-120"/>
              </a:rPr>
              <a:t>Targeted reach to wine-engaged, next-gen consumers</a:t>
            </a:r>
            <a:endParaRPr lang="en-US" sz="1950" dirty="0"/>
          </a:p>
        </p:txBody>
      </p:sp>
      <p:sp>
        <p:nvSpPr>
          <p:cNvPr id="27" name="Shape 25"/>
          <p:cNvSpPr/>
          <p:nvPr/>
        </p:nvSpPr>
        <p:spPr>
          <a:xfrm>
            <a:off x="9477328" y="3625864"/>
            <a:ext cx="7762920" cy="35829"/>
          </a:xfrm>
          <a:prstGeom prst="rect">
            <a:avLst/>
          </a:prstGeom>
          <a:solidFill>
            <a:srgbClr val="8A1225">
              <a:alpha val="73000"/>
            </a:srgbClr>
          </a:solidFill>
          <a:ln/>
        </p:spPr>
      </p:sp>
      <p:sp>
        <p:nvSpPr>
          <p:cNvPr id="28" name="Text 26"/>
          <p:cNvSpPr/>
          <p:nvPr/>
        </p:nvSpPr>
        <p:spPr>
          <a:xfrm>
            <a:off x="9477328" y="3909309"/>
            <a:ext cx="1071144"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73000"/>
                  </a:srgbClr>
                </a:solidFill>
                <a:latin typeface="Georgia" pitchFamily="34" charset="0"/>
                <a:ea typeface="Georgia" pitchFamily="34" charset="-122"/>
                <a:cs typeface="Georgia" pitchFamily="34" charset="-120"/>
              </a:rPr>
              <a:t>B2C</a:t>
            </a:r>
            <a:endParaRPr lang="en-US" sz="4350" dirty="0"/>
          </a:p>
        </p:txBody>
      </p:sp>
      <p:sp>
        <p:nvSpPr>
          <p:cNvPr id="29" name="Text 27"/>
          <p:cNvSpPr/>
          <p:nvPr/>
        </p:nvSpPr>
        <p:spPr>
          <a:xfrm>
            <a:off x="14248054" y="4187673"/>
            <a:ext cx="3291414"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8A1225">
                    <a:alpha val="73000"/>
                  </a:srgbClr>
                </a:solidFill>
                <a:latin typeface="Arial" pitchFamily="34" charset="0"/>
                <a:ea typeface="Arial" pitchFamily="34" charset="-122"/>
                <a:cs typeface="Arial" pitchFamily="34" charset="-120"/>
              </a:rPr>
              <a:t>WINE ENTHUSIASTS</a:t>
            </a:r>
            <a:endParaRPr lang="en-US" sz="1800" dirty="0"/>
          </a:p>
        </p:txBody>
      </p:sp>
      <p:sp>
        <p:nvSpPr>
          <p:cNvPr id="30" name="Shape 28"/>
          <p:cNvSpPr/>
          <p:nvPr/>
        </p:nvSpPr>
        <p:spPr>
          <a:xfrm>
            <a:off x="9477328" y="5369168"/>
            <a:ext cx="7762920" cy="9525"/>
          </a:xfrm>
          <a:prstGeom prst="rect">
            <a:avLst/>
          </a:prstGeom>
          <a:solidFill>
            <a:srgbClr val="D9D2C6">
              <a:alpha val="73000"/>
            </a:srgbClr>
          </a:solidFill>
          <a:ln/>
        </p:spPr>
      </p:sp>
      <p:sp>
        <p:nvSpPr>
          <p:cNvPr id="31" name="Shape 29"/>
          <p:cNvSpPr/>
          <p:nvPr/>
        </p:nvSpPr>
        <p:spPr>
          <a:xfrm>
            <a:off x="9477328" y="4671321"/>
            <a:ext cx="7762920" cy="9525"/>
          </a:xfrm>
          <a:prstGeom prst="rect">
            <a:avLst/>
          </a:prstGeom>
          <a:solidFill>
            <a:srgbClr val="D9D2C6">
              <a:alpha val="73000"/>
            </a:srgbClr>
          </a:solidFill>
          <a:ln/>
        </p:spPr>
      </p:sp>
      <p:sp>
        <p:nvSpPr>
          <p:cNvPr id="32" name="Text 30"/>
          <p:cNvSpPr/>
          <p:nvPr/>
        </p:nvSpPr>
        <p:spPr>
          <a:xfrm>
            <a:off x="9477328" y="4851039"/>
            <a:ext cx="7995807" cy="384779"/>
          </a:xfrm>
          <a:prstGeom prst="rect">
            <a:avLst/>
          </a:prstGeom>
          <a:noFill/>
          <a:ln/>
        </p:spPr>
        <p:txBody>
          <a:bodyPr wrap="square" lIns="25400" tIns="25400" rIns="25400" bIns="25400" rtlCol="0" anchor="t">
            <a:normAutofit/>
          </a:bodyPr>
          <a:lstStyle/>
          <a:p>
            <a:pPr algn="l" indent="0" marL="0">
              <a:lnSpc>
                <a:spcPct val="123332"/>
              </a:lnSpc>
              <a:buNone/>
            </a:pPr>
            <a:r>
              <a:rPr lang="en-US" sz="1950" i="1" dirty="0">
                <a:solidFill>
                  <a:srgbClr val="17130F">
                    <a:alpha val="73000"/>
                  </a:srgbClr>
                </a:solidFill>
                <a:latin typeface="Georgia" pitchFamily="34" charset="0"/>
                <a:ea typeface="Georgia" pitchFamily="34" charset="-122"/>
                <a:cs typeface="Georgia" pitchFamily="34" charset="-120"/>
              </a:rPr>
              <a:t>Adults 25–55 · Free &amp; premium memberships</a:t>
            </a:r>
            <a:endParaRPr lang="en-US" sz="1950" dirty="0"/>
          </a:p>
        </p:txBody>
      </p:sp>
      <p:sp>
        <p:nvSpPr>
          <p:cNvPr id="33" name="Shape 31"/>
          <p:cNvSpPr/>
          <p:nvPr/>
        </p:nvSpPr>
        <p:spPr>
          <a:xfrm>
            <a:off x="9477328" y="6209427"/>
            <a:ext cx="7762920" cy="9525"/>
          </a:xfrm>
          <a:prstGeom prst="rect">
            <a:avLst/>
          </a:prstGeom>
          <a:solidFill>
            <a:srgbClr val="E3DCD1">
              <a:alpha val="73000"/>
            </a:srgbClr>
          </a:solidFill>
          <a:ln/>
        </p:spPr>
      </p:sp>
      <p:sp>
        <p:nvSpPr>
          <p:cNvPr id="34" name="Text 32"/>
          <p:cNvSpPr/>
          <p:nvPr/>
        </p:nvSpPr>
        <p:spPr>
          <a:xfrm>
            <a:off x="9477328" y="5650547"/>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3000"/>
                  </a:srgbClr>
                </a:solidFill>
                <a:latin typeface="Georgia" pitchFamily="34" charset="0"/>
                <a:ea typeface="Georgia" pitchFamily="34" charset="-122"/>
                <a:cs typeface="Georgia" pitchFamily="34" charset="-120"/>
              </a:rPr>
              <a:t>→</a:t>
            </a:r>
            <a:endParaRPr lang="en-US" sz="2250" dirty="0"/>
          </a:p>
        </p:txBody>
      </p:sp>
      <p:sp>
        <p:nvSpPr>
          <p:cNvPr id="35" name="Text 33"/>
          <p:cNvSpPr/>
          <p:nvPr/>
        </p:nvSpPr>
        <p:spPr>
          <a:xfrm>
            <a:off x="9991681" y="5607698"/>
            <a:ext cx="6361184"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73000"/>
                  </a:srgbClr>
                </a:solidFill>
                <a:latin typeface="Arial" pitchFamily="34" charset="0"/>
                <a:ea typeface="Arial" pitchFamily="34" charset="-122"/>
                <a:cs typeface="Arial" pitchFamily="34" charset="-120"/>
              </a:rPr>
              <a:t>Play &amp; Challenge — games, quizzes, mini-challenges</a:t>
            </a:r>
            <a:endParaRPr lang="en-US" sz="1950" dirty="0"/>
          </a:p>
        </p:txBody>
      </p:sp>
      <p:sp>
        <p:nvSpPr>
          <p:cNvPr id="36" name="Shape 34"/>
          <p:cNvSpPr/>
          <p:nvPr/>
        </p:nvSpPr>
        <p:spPr>
          <a:xfrm>
            <a:off x="9477328" y="7049729"/>
            <a:ext cx="7762920" cy="9525"/>
          </a:xfrm>
          <a:prstGeom prst="rect">
            <a:avLst/>
          </a:prstGeom>
          <a:solidFill>
            <a:srgbClr val="E3DCD1">
              <a:alpha val="73000"/>
            </a:srgbClr>
          </a:solidFill>
          <a:ln/>
        </p:spPr>
      </p:sp>
      <p:sp>
        <p:nvSpPr>
          <p:cNvPr id="37" name="Text 35"/>
          <p:cNvSpPr/>
          <p:nvPr/>
        </p:nvSpPr>
        <p:spPr>
          <a:xfrm>
            <a:off x="9477328" y="6490806"/>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3000"/>
                  </a:srgbClr>
                </a:solidFill>
                <a:latin typeface="Georgia" pitchFamily="34" charset="0"/>
                <a:ea typeface="Georgia" pitchFamily="34" charset="-122"/>
                <a:cs typeface="Georgia" pitchFamily="34" charset="-120"/>
              </a:rPr>
              <a:t>→</a:t>
            </a:r>
            <a:endParaRPr lang="en-US" sz="2250" dirty="0"/>
          </a:p>
        </p:txBody>
      </p:sp>
      <p:sp>
        <p:nvSpPr>
          <p:cNvPr id="38" name="Text 36"/>
          <p:cNvSpPr/>
          <p:nvPr/>
        </p:nvSpPr>
        <p:spPr>
          <a:xfrm>
            <a:off x="9991681" y="6447957"/>
            <a:ext cx="6115854"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73000"/>
                  </a:srgbClr>
                </a:solidFill>
                <a:latin typeface="Arial" pitchFamily="34" charset="0"/>
                <a:ea typeface="Arial" pitchFamily="34" charset="-122"/>
                <a:cs typeface="Arial" pitchFamily="34" charset="-120"/>
              </a:rPr>
              <a:t>Taste &amp; Learn — live tastings, blogs, expert content</a:t>
            </a:r>
            <a:endParaRPr lang="en-US" sz="1950" dirty="0"/>
          </a:p>
        </p:txBody>
      </p:sp>
      <p:sp>
        <p:nvSpPr>
          <p:cNvPr id="39" name="Shape 37"/>
          <p:cNvSpPr/>
          <p:nvPr/>
        </p:nvSpPr>
        <p:spPr>
          <a:xfrm>
            <a:off x="9477328" y="7890031"/>
            <a:ext cx="7762920" cy="9525"/>
          </a:xfrm>
          <a:prstGeom prst="rect">
            <a:avLst/>
          </a:prstGeom>
          <a:solidFill>
            <a:srgbClr val="E3DCD1">
              <a:alpha val="73000"/>
            </a:srgbClr>
          </a:solidFill>
          <a:ln/>
        </p:spPr>
      </p:sp>
      <p:sp>
        <p:nvSpPr>
          <p:cNvPr id="40" name="Text 38"/>
          <p:cNvSpPr/>
          <p:nvPr/>
        </p:nvSpPr>
        <p:spPr>
          <a:xfrm>
            <a:off x="9477328" y="7331107"/>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3000"/>
                  </a:srgbClr>
                </a:solidFill>
                <a:latin typeface="Georgia" pitchFamily="34" charset="0"/>
                <a:ea typeface="Georgia" pitchFamily="34" charset="-122"/>
                <a:cs typeface="Georgia" pitchFamily="34" charset="-120"/>
              </a:rPr>
              <a:t>→</a:t>
            </a:r>
            <a:endParaRPr lang="en-US" sz="2250" dirty="0"/>
          </a:p>
        </p:txBody>
      </p:sp>
      <p:sp>
        <p:nvSpPr>
          <p:cNvPr id="41" name="Text 39"/>
          <p:cNvSpPr/>
          <p:nvPr/>
        </p:nvSpPr>
        <p:spPr>
          <a:xfrm>
            <a:off x="9991681" y="7288259"/>
            <a:ext cx="5948354"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73000"/>
                  </a:srgbClr>
                </a:solidFill>
                <a:latin typeface="Arial" pitchFamily="34" charset="0"/>
                <a:ea typeface="Arial" pitchFamily="34" charset="-122"/>
                <a:cs typeface="Arial" pitchFamily="34" charset="-120"/>
              </a:rPr>
              <a:t>Earn &amp; Connect — points, coupons, leaderboards</a:t>
            </a:r>
            <a:endParaRPr lang="en-US" sz="1950" dirty="0"/>
          </a:p>
        </p:txBody>
      </p:sp>
      <p:sp>
        <p:nvSpPr>
          <p:cNvPr id="42" name="Shape 40"/>
          <p:cNvSpPr/>
          <p:nvPr/>
        </p:nvSpPr>
        <p:spPr>
          <a:xfrm>
            <a:off x="9477328" y="8730333"/>
            <a:ext cx="7762920" cy="9525"/>
          </a:xfrm>
          <a:prstGeom prst="rect">
            <a:avLst/>
          </a:prstGeom>
          <a:solidFill>
            <a:srgbClr val="E3DCD1">
              <a:alpha val="73000"/>
            </a:srgbClr>
          </a:solidFill>
          <a:ln/>
        </p:spPr>
      </p:sp>
      <p:sp>
        <p:nvSpPr>
          <p:cNvPr id="43" name="Text 41"/>
          <p:cNvSpPr/>
          <p:nvPr/>
        </p:nvSpPr>
        <p:spPr>
          <a:xfrm>
            <a:off x="9477328" y="8171409"/>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3000"/>
                  </a:srgbClr>
                </a:solidFill>
                <a:latin typeface="Georgia" pitchFamily="34" charset="0"/>
                <a:ea typeface="Georgia" pitchFamily="34" charset="-122"/>
                <a:cs typeface="Georgia" pitchFamily="34" charset="-120"/>
              </a:rPr>
              <a:t>→</a:t>
            </a:r>
            <a:endParaRPr lang="en-US" sz="2250" dirty="0"/>
          </a:p>
        </p:txBody>
      </p:sp>
      <p:sp>
        <p:nvSpPr>
          <p:cNvPr id="44" name="Text 42"/>
          <p:cNvSpPr/>
          <p:nvPr/>
        </p:nvSpPr>
        <p:spPr>
          <a:xfrm>
            <a:off x="9991681" y="8128561"/>
            <a:ext cx="5787769"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73000"/>
                  </a:srgbClr>
                </a:solidFill>
                <a:latin typeface="Arial" pitchFamily="34" charset="0"/>
                <a:ea typeface="Arial" pitchFamily="34" charset="-122"/>
                <a:cs typeface="Arial" pitchFamily="34" charset="-120"/>
              </a:rPr>
              <a:t>Centralized access to wine coupons &amp; discounts</a:t>
            </a:r>
            <a:endParaRPr lang="en-US" sz="1950" dirty="0"/>
          </a:p>
        </p:txBody>
      </p:sp>
      <p:sp>
        <p:nvSpPr>
          <p:cNvPr id="45" name="Text 43"/>
          <p:cNvSpPr/>
          <p:nvPr/>
        </p:nvSpPr>
        <p:spPr>
          <a:xfrm>
            <a:off x="9477328" y="9011711"/>
            <a:ext cx="361971"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3000"/>
                  </a:srgbClr>
                </a:solidFill>
                <a:latin typeface="Georgia" pitchFamily="34" charset="0"/>
                <a:ea typeface="Georgia" pitchFamily="34" charset="-122"/>
                <a:cs typeface="Georgia" pitchFamily="34" charset="-120"/>
              </a:rPr>
              <a:t>→</a:t>
            </a:r>
            <a:endParaRPr lang="en-US" sz="2250" dirty="0"/>
          </a:p>
        </p:txBody>
      </p:sp>
      <p:sp>
        <p:nvSpPr>
          <p:cNvPr id="46" name="Text 44"/>
          <p:cNvSpPr/>
          <p:nvPr/>
        </p:nvSpPr>
        <p:spPr>
          <a:xfrm>
            <a:off x="9991681" y="8968862"/>
            <a:ext cx="5158884" cy="409567"/>
          </a:xfrm>
          <a:prstGeom prst="rect">
            <a:avLst/>
          </a:prstGeom>
          <a:noFill/>
          <a:ln/>
        </p:spPr>
        <p:txBody>
          <a:bodyPr wrap="square" lIns="25400" tIns="25400" rIns="25400" bIns="25400" rtlCol="0" anchor="t">
            <a:normAutofit/>
          </a:bodyPr>
          <a:lstStyle/>
          <a:p>
            <a:pPr algn="l" indent="0" marL="0">
              <a:lnSpc>
                <a:spcPct val="130858"/>
              </a:lnSpc>
              <a:buNone/>
            </a:pPr>
            <a:r>
              <a:rPr lang="en-US" sz="1950" dirty="0">
                <a:solidFill>
                  <a:srgbClr val="554E46">
                    <a:alpha val="73000"/>
                  </a:srgbClr>
                </a:solidFill>
                <a:latin typeface="Arial" pitchFamily="34" charset="0"/>
                <a:ea typeface="Arial" pitchFamily="34" charset="-122"/>
                <a:cs typeface="Arial" pitchFamily="34" charset="-120"/>
              </a:rPr>
              <a:t>Free Freemium tier + Premium at $3/month</a:t>
            </a:r>
            <a:endParaRPr lang="en-US" sz="1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3004588"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B2B — WINERIES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01701" cy="9525"/>
          </a:xfrm>
          <a:prstGeom prst="rect">
            <a:avLst/>
          </a:prstGeom>
          <a:solidFill>
            <a:srgbClr val="17130F"/>
          </a:solidFill>
          <a:ln/>
        </p:spPr>
      </p:sp>
      <p:sp>
        <p:nvSpPr>
          <p:cNvPr id="5" name="Text 3"/>
          <p:cNvSpPr/>
          <p:nvPr/>
        </p:nvSpPr>
        <p:spPr>
          <a:xfrm>
            <a:off x="1047740" y="1668764"/>
            <a:ext cx="7259948" cy="1598211"/>
          </a:xfrm>
          <a:prstGeom prst="rect">
            <a:avLst/>
          </a:prstGeom>
          <a:noFill/>
          <a:ln/>
        </p:spPr>
        <p:txBody>
          <a:bodyPr wrap="square" lIns="25400" tIns="25400" rIns="25400" bIns="25400" rtlCol="0" anchor="t">
            <a:normAutofit/>
          </a:bodyPr>
          <a:lstStyle/>
          <a:p>
            <a:pPr algn="l" indent="0" marL="0">
              <a:lnSpc>
                <a:spcPct val="92499"/>
              </a:lnSpc>
              <a:buNone/>
            </a:pPr>
            <a:r>
              <a:rPr lang="en-US" sz="5850" dirty="0">
                <a:solidFill>
                  <a:srgbClr val="17130F">
                    <a:alpha val="99000"/>
                  </a:srgbClr>
                </a:solidFill>
                <a:latin typeface="Georgia" pitchFamily="34" charset="0"/>
                <a:ea typeface="Georgia" pitchFamily="34" charset="-122"/>
                <a:cs typeface="Georgia" pitchFamily="34" charset="-120"/>
              </a:rPr>
              <a:t>Winery engagement, reimagined.</a:t>
            </a:r>
            <a:endParaRPr lang="en-US" sz="5850" dirty="0"/>
          </a:p>
        </p:txBody>
      </p:sp>
      <p:sp>
        <p:nvSpPr>
          <p:cNvPr id="6" name="Text 4"/>
          <p:cNvSpPr/>
          <p:nvPr/>
        </p:nvSpPr>
        <p:spPr>
          <a:xfrm>
            <a:off x="8953459" y="1999073"/>
            <a:ext cx="8535393" cy="127252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6000"/>
                  </a:srgbClr>
                </a:solidFill>
                <a:latin typeface="Arial" pitchFamily="34" charset="0"/>
                <a:ea typeface="Arial" pitchFamily="34" charset="-122"/>
                <a:cs typeface="Arial" pitchFamily="34" charset="-120"/>
              </a:rPr>
              <a:t>Only a limited number of wine sites profile wineries. PourPlays gives wineries a direct channel to consumers — promotions, tastings, and market insights built into the game.</a:t>
            </a:r>
            <a:endParaRPr lang="en-US" sz="2025" dirty="0"/>
          </a:p>
        </p:txBody>
      </p:sp>
      <p:sp>
        <p:nvSpPr>
          <p:cNvPr id="7" name="Shape 5"/>
          <p:cNvSpPr/>
          <p:nvPr/>
        </p:nvSpPr>
        <p:spPr>
          <a:xfrm>
            <a:off x="1047740" y="3664245"/>
            <a:ext cx="6286481" cy="5878969"/>
          </a:xfrm>
          <a:prstGeom prst="rect">
            <a:avLst/>
          </a:prstGeom>
          <a:ln w="8268">
            <a:solidFill>
              <a:srgbClr val="17130F">
                <a:alpha val="89000"/>
              </a:srgbClr>
            </a:solidFill>
            <a:prstDash val="solid"/>
          </a:ln>
        </p:spPr>
      </p:sp>
      <p:sp>
        <p:nvSpPr>
          <p:cNvPr id="8" name="Shape 6"/>
          <p:cNvSpPr/>
          <p:nvPr/>
        </p:nvSpPr>
        <p:spPr>
          <a:xfrm>
            <a:off x="1056008" y="3672514"/>
            <a:ext cx="6269945" cy="1013375"/>
          </a:xfrm>
          <a:prstGeom prst="rect">
            <a:avLst/>
          </a:prstGeom>
          <a:solidFill>
            <a:srgbClr val="8A1225">
              <a:alpha val="89000"/>
            </a:srgbClr>
          </a:solidFill>
          <a:ln/>
        </p:spPr>
      </p:sp>
      <p:sp>
        <p:nvSpPr>
          <p:cNvPr id="9" name="Text 7"/>
          <p:cNvSpPr/>
          <p:nvPr/>
        </p:nvSpPr>
        <p:spPr>
          <a:xfrm>
            <a:off x="1341736" y="3901354"/>
            <a:ext cx="5328261" cy="591555"/>
          </a:xfrm>
          <a:prstGeom prst="rect">
            <a:avLst/>
          </a:prstGeom>
          <a:noFill/>
          <a:ln/>
        </p:spPr>
        <p:txBody>
          <a:bodyPr wrap="square" lIns="25400" tIns="25400" rIns="25400" bIns="25400" rtlCol="0" anchor="t">
            <a:normAutofit/>
          </a:bodyPr>
          <a:lstStyle/>
          <a:p>
            <a:pPr algn="l" indent="0" marL="0">
              <a:lnSpc>
                <a:spcPct val="112320"/>
              </a:lnSpc>
              <a:buNone/>
            </a:pPr>
            <a:r>
              <a:rPr lang="en-US" sz="1800" b="1" spc="252" kern="0" dirty="0">
                <a:solidFill>
                  <a:srgbClr val="F7F3EC">
                    <a:alpha val="89000"/>
                  </a:srgbClr>
                </a:solidFill>
                <a:latin typeface="Arial" pitchFamily="34" charset="0"/>
                <a:ea typeface="Arial" pitchFamily="34" charset="-122"/>
                <a:cs typeface="Arial" pitchFamily="34" charset="-120"/>
              </a:rPr>
              <a:t>SAMPLE 30-DAY WINERY PROMOTION PACK (~$3K)</a:t>
            </a:r>
            <a:endParaRPr lang="en-US" sz="1800" dirty="0"/>
          </a:p>
        </p:txBody>
      </p:sp>
      <p:sp>
        <p:nvSpPr>
          <p:cNvPr id="10" name="Shape 8"/>
          <p:cNvSpPr/>
          <p:nvPr/>
        </p:nvSpPr>
        <p:spPr>
          <a:xfrm>
            <a:off x="1341736" y="5891930"/>
            <a:ext cx="5698489" cy="9525"/>
          </a:xfrm>
          <a:prstGeom prst="rect">
            <a:avLst/>
          </a:prstGeom>
          <a:solidFill>
            <a:srgbClr val="E3DCD1">
              <a:alpha val="89000"/>
            </a:srgbClr>
          </a:solidFill>
          <a:ln/>
        </p:spPr>
      </p:sp>
      <p:sp>
        <p:nvSpPr>
          <p:cNvPr id="11" name="Text 9"/>
          <p:cNvSpPr/>
          <p:nvPr/>
        </p:nvSpPr>
        <p:spPr>
          <a:xfrm>
            <a:off x="1341736" y="5012656"/>
            <a:ext cx="89531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8A1225">
                    <a:alpha val="89000"/>
                  </a:srgbClr>
                </a:solidFill>
                <a:latin typeface="Georgia" pitchFamily="34" charset="0"/>
                <a:ea typeface="Georgia" pitchFamily="34" charset="-122"/>
                <a:cs typeface="Georgia" pitchFamily="34" charset="-120"/>
              </a:rPr>
              <a:t>30</a:t>
            </a:r>
            <a:endParaRPr lang="en-US" sz="4350" dirty="0"/>
          </a:p>
        </p:txBody>
      </p:sp>
      <p:sp>
        <p:nvSpPr>
          <p:cNvPr id="12" name="Text 10"/>
          <p:cNvSpPr/>
          <p:nvPr/>
        </p:nvSpPr>
        <p:spPr>
          <a:xfrm>
            <a:off x="2465612" y="4905040"/>
            <a:ext cx="1924267"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89000"/>
                  </a:srgbClr>
                </a:solidFill>
                <a:latin typeface="Arial" pitchFamily="34" charset="0"/>
                <a:ea typeface="Arial" pitchFamily="34" charset="-122"/>
                <a:cs typeface="Arial" pitchFamily="34" charset="-120"/>
              </a:rPr>
              <a:t>Golden Bottles</a:t>
            </a:r>
            <a:endParaRPr lang="en-US" sz="2100" dirty="0"/>
          </a:p>
        </p:txBody>
      </p:sp>
      <p:sp>
        <p:nvSpPr>
          <p:cNvPr id="13" name="Text 11"/>
          <p:cNvSpPr/>
          <p:nvPr/>
        </p:nvSpPr>
        <p:spPr>
          <a:xfrm>
            <a:off x="2465612" y="5339337"/>
            <a:ext cx="1924267" cy="371499"/>
          </a:xfrm>
          <a:prstGeom prst="rect">
            <a:avLst/>
          </a:prstGeom>
          <a:noFill/>
          <a:ln/>
        </p:spPr>
        <p:txBody>
          <a:bodyPr wrap="square" lIns="25400" tIns="25400" rIns="25400" bIns="25400" rtlCol="0" anchor="t">
            <a:normAutofit/>
          </a:bodyPr>
          <a:lstStyle/>
          <a:p>
            <a:pPr algn="l" indent="0" marL="0">
              <a:lnSpc>
                <a:spcPct val="122182"/>
              </a:lnSpc>
              <a:buNone/>
            </a:pPr>
            <a:r>
              <a:rPr lang="en-US" sz="1875" dirty="0">
                <a:solidFill>
                  <a:srgbClr val="6A6156">
                    <a:alpha val="89000"/>
                  </a:srgbClr>
                </a:solidFill>
                <a:latin typeface="Arial" pitchFamily="34" charset="0"/>
                <a:ea typeface="Arial" pitchFamily="34" charset="-122"/>
                <a:cs typeface="Arial" pitchFamily="34" charset="-120"/>
              </a:rPr>
              <a:t>Wine &lt; $50 each</a:t>
            </a:r>
            <a:endParaRPr lang="en-US" sz="1875" dirty="0"/>
          </a:p>
        </p:txBody>
      </p:sp>
      <p:sp>
        <p:nvSpPr>
          <p:cNvPr id="14" name="Shape 12"/>
          <p:cNvSpPr/>
          <p:nvPr/>
        </p:nvSpPr>
        <p:spPr>
          <a:xfrm>
            <a:off x="1341736" y="7106283"/>
            <a:ext cx="5698489" cy="9525"/>
          </a:xfrm>
          <a:prstGeom prst="rect">
            <a:avLst/>
          </a:prstGeom>
          <a:solidFill>
            <a:srgbClr val="E3DCD1">
              <a:alpha val="89000"/>
            </a:srgbClr>
          </a:solidFill>
          <a:ln/>
        </p:spPr>
      </p:sp>
      <p:sp>
        <p:nvSpPr>
          <p:cNvPr id="15" name="Text 13"/>
          <p:cNvSpPr/>
          <p:nvPr/>
        </p:nvSpPr>
        <p:spPr>
          <a:xfrm>
            <a:off x="1341736" y="6227009"/>
            <a:ext cx="89531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8A1225">
                    <a:alpha val="89000"/>
                  </a:srgbClr>
                </a:solidFill>
                <a:latin typeface="Georgia" pitchFamily="34" charset="0"/>
                <a:ea typeface="Georgia" pitchFamily="34" charset="-122"/>
                <a:cs typeface="Georgia" pitchFamily="34" charset="-120"/>
              </a:rPr>
              <a:t>4</a:t>
            </a:r>
            <a:endParaRPr lang="en-US" sz="4350" dirty="0"/>
          </a:p>
        </p:txBody>
      </p:sp>
      <p:sp>
        <p:nvSpPr>
          <p:cNvPr id="16" name="Text 14"/>
          <p:cNvSpPr/>
          <p:nvPr/>
        </p:nvSpPr>
        <p:spPr>
          <a:xfrm>
            <a:off x="2465612" y="6119393"/>
            <a:ext cx="2843009"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89000"/>
                  </a:srgbClr>
                </a:solidFill>
                <a:latin typeface="Arial" pitchFamily="34" charset="0"/>
                <a:ea typeface="Arial" pitchFamily="34" charset="-122"/>
                <a:cs typeface="Arial" pitchFamily="34" charset="-120"/>
              </a:rPr>
              <a:t>Golden Cases</a:t>
            </a:r>
            <a:endParaRPr lang="en-US" sz="2100" dirty="0"/>
          </a:p>
        </p:txBody>
      </p:sp>
      <p:sp>
        <p:nvSpPr>
          <p:cNvPr id="17" name="Text 15"/>
          <p:cNvSpPr/>
          <p:nvPr/>
        </p:nvSpPr>
        <p:spPr>
          <a:xfrm>
            <a:off x="2465612" y="6553690"/>
            <a:ext cx="2843009" cy="371499"/>
          </a:xfrm>
          <a:prstGeom prst="rect">
            <a:avLst/>
          </a:prstGeom>
          <a:noFill/>
          <a:ln/>
        </p:spPr>
        <p:txBody>
          <a:bodyPr wrap="square" lIns="25400" tIns="25400" rIns="25400" bIns="25400" rtlCol="0" anchor="t">
            <a:normAutofit/>
          </a:bodyPr>
          <a:lstStyle/>
          <a:p>
            <a:pPr algn="l" indent="0" marL="0">
              <a:lnSpc>
                <a:spcPct val="122182"/>
              </a:lnSpc>
              <a:buNone/>
            </a:pPr>
            <a:r>
              <a:rPr lang="en-US" sz="1875" dirty="0">
                <a:solidFill>
                  <a:srgbClr val="6A6156">
                    <a:alpha val="89000"/>
                  </a:srgbClr>
                </a:solidFill>
                <a:latin typeface="Arial" pitchFamily="34" charset="0"/>
                <a:ea typeface="Arial" pitchFamily="34" charset="-122"/>
                <a:cs typeface="Arial" pitchFamily="34" charset="-120"/>
              </a:rPr>
              <a:t>Case of wine under $500</a:t>
            </a:r>
            <a:endParaRPr lang="en-US" sz="1875" dirty="0"/>
          </a:p>
        </p:txBody>
      </p:sp>
      <p:sp>
        <p:nvSpPr>
          <p:cNvPr id="18" name="Shape 16"/>
          <p:cNvSpPr/>
          <p:nvPr/>
        </p:nvSpPr>
        <p:spPr>
          <a:xfrm>
            <a:off x="1341736" y="8320593"/>
            <a:ext cx="5698489" cy="9525"/>
          </a:xfrm>
          <a:prstGeom prst="rect">
            <a:avLst/>
          </a:prstGeom>
          <a:solidFill>
            <a:srgbClr val="E3DCD1">
              <a:alpha val="89000"/>
            </a:srgbClr>
          </a:solidFill>
          <a:ln/>
        </p:spPr>
      </p:sp>
      <p:sp>
        <p:nvSpPr>
          <p:cNvPr id="19" name="Text 17"/>
          <p:cNvSpPr/>
          <p:nvPr/>
        </p:nvSpPr>
        <p:spPr>
          <a:xfrm>
            <a:off x="1341736" y="7441318"/>
            <a:ext cx="89531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8A1225">
                    <a:alpha val="89000"/>
                  </a:srgbClr>
                </a:solidFill>
                <a:latin typeface="Georgia" pitchFamily="34" charset="0"/>
                <a:ea typeface="Georgia" pitchFamily="34" charset="-122"/>
                <a:cs typeface="Georgia" pitchFamily="34" charset="-120"/>
              </a:rPr>
              <a:t>1</a:t>
            </a:r>
            <a:endParaRPr lang="en-US" sz="4350" dirty="0"/>
          </a:p>
        </p:txBody>
      </p:sp>
      <p:sp>
        <p:nvSpPr>
          <p:cNvPr id="20" name="Text 18"/>
          <p:cNvSpPr/>
          <p:nvPr/>
        </p:nvSpPr>
        <p:spPr>
          <a:xfrm>
            <a:off x="2465612" y="7333702"/>
            <a:ext cx="4934682"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89000"/>
                  </a:srgbClr>
                </a:solidFill>
                <a:latin typeface="Arial" pitchFamily="34" charset="0"/>
                <a:ea typeface="Arial" pitchFamily="34" charset="-122"/>
                <a:cs typeface="Arial" pitchFamily="34" charset="-120"/>
              </a:rPr>
              <a:t>Golden Subscription</a:t>
            </a:r>
            <a:endParaRPr lang="en-US" sz="2100" dirty="0"/>
          </a:p>
        </p:txBody>
      </p:sp>
      <p:sp>
        <p:nvSpPr>
          <p:cNvPr id="21" name="Text 19"/>
          <p:cNvSpPr/>
          <p:nvPr/>
        </p:nvSpPr>
        <p:spPr>
          <a:xfrm>
            <a:off x="2465612" y="7768000"/>
            <a:ext cx="4934682" cy="371499"/>
          </a:xfrm>
          <a:prstGeom prst="rect">
            <a:avLst/>
          </a:prstGeom>
          <a:noFill/>
          <a:ln/>
        </p:spPr>
        <p:txBody>
          <a:bodyPr wrap="square" lIns="25400" tIns="25400" rIns="25400" bIns="25400" rtlCol="0" anchor="t">
            <a:normAutofit/>
          </a:bodyPr>
          <a:lstStyle/>
          <a:p>
            <a:pPr algn="l" indent="0" marL="0">
              <a:lnSpc>
                <a:spcPct val="122182"/>
              </a:lnSpc>
              <a:buNone/>
            </a:pPr>
            <a:r>
              <a:rPr lang="en-US" sz="1875" dirty="0">
                <a:solidFill>
                  <a:srgbClr val="6A6156">
                    <a:alpha val="89000"/>
                  </a:srgbClr>
                </a:solidFill>
                <a:latin typeface="Arial" pitchFamily="34" charset="0"/>
                <a:ea typeface="Arial" pitchFamily="34" charset="-122"/>
                <a:cs typeface="Arial" pitchFamily="34" charset="-120"/>
              </a:rPr>
              <a:t>Annual subscription — cases under $1,000</a:t>
            </a:r>
            <a:endParaRPr lang="en-US" sz="1875" dirty="0"/>
          </a:p>
        </p:txBody>
      </p:sp>
      <p:sp>
        <p:nvSpPr>
          <p:cNvPr id="22" name="Text 20"/>
          <p:cNvSpPr/>
          <p:nvPr/>
        </p:nvSpPr>
        <p:spPr>
          <a:xfrm>
            <a:off x="1341736" y="8655672"/>
            <a:ext cx="89531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8A1225">
                    <a:alpha val="89000"/>
                  </a:srgbClr>
                </a:solidFill>
                <a:latin typeface="Georgia" pitchFamily="34" charset="0"/>
                <a:ea typeface="Georgia" pitchFamily="34" charset="-122"/>
                <a:cs typeface="Georgia" pitchFamily="34" charset="-120"/>
              </a:rPr>
              <a:t>∞</a:t>
            </a:r>
            <a:endParaRPr lang="en-US" sz="4350" dirty="0"/>
          </a:p>
        </p:txBody>
      </p:sp>
      <p:sp>
        <p:nvSpPr>
          <p:cNvPr id="23" name="Text 21"/>
          <p:cNvSpPr/>
          <p:nvPr/>
        </p:nvSpPr>
        <p:spPr>
          <a:xfrm>
            <a:off x="2465612" y="8548056"/>
            <a:ext cx="2283048" cy="358106"/>
          </a:xfrm>
          <a:prstGeom prst="rect">
            <a:avLst/>
          </a:prstGeom>
          <a:noFill/>
          <a:ln/>
        </p:spPr>
        <p:txBody>
          <a:bodyPr wrap="square" lIns="25400" tIns="25400" rIns="25400" bIns="25400" rtlCol="0" anchor="t">
            <a:normAutofit/>
          </a:bodyPr>
          <a:lstStyle/>
          <a:p>
            <a:pPr algn="l" indent="0" marL="0">
              <a:lnSpc>
                <a:spcPct val="103680"/>
              </a:lnSpc>
              <a:buNone/>
            </a:pPr>
            <a:r>
              <a:rPr lang="en-US" sz="2100" b="1" dirty="0">
                <a:solidFill>
                  <a:srgbClr val="17130F">
                    <a:alpha val="89000"/>
                  </a:srgbClr>
                </a:solidFill>
                <a:latin typeface="Arial" pitchFamily="34" charset="0"/>
                <a:ea typeface="Arial" pitchFamily="34" charset="-122"/>
                <a:cs typeface="Arial" pitchFamily="34" charset="-120"/>
              </a:rPr>
              <a:t>Regular Coupons</a:t>
            </a:r>
            <a:endParaRPr lang="en-US" sz="2100" dirty="0"/>
          </a:p>
        </p:txBody>
      </p:sp>
      <p:sp>
        <p:nvSpPr>
          <p:cNvPr id="24" name="Text 22"/>
          <p:cNvSpPr/>
          <p:nvPr/>
        </p:nvSpPr>
        <p:spPr>
          <a:xfrm>
            <a:off x="2465612" y="8982353"/>
            <a:ext cx="2283048" cy="371499"/>
          </a:xfrm>
          <a:prstGeom prst="rect">
            <a:avLst/>
          </a:prstGeom>
          <a:noFill/>
          <a:ln/>
        </p:spPr>
        <p:txBody>
          <a:bodyPr wrap="square" lIns="25400" tIns="25400" rIns="25400" bIns="25400" rtlCol="0" anchor="t">
            <a:normAutofit/>
          </a:bodyPr>
          <a:lstStyle/>
          <a:p>
            <a:pPr algn="l" indent="0" marL="0">
              <a:lnSpc>
                <a:spcPct val="122182"/>
              </a:lnSpc>
              <a:buNone/>
            </a:pPr>
            <a:r>
              <a:rPr lang="en-US" sz="1875" dirty="0">
                <a:solidFill>
                  <a:srgbClr val="6A6156">
                    <a:alpha val="89000"/>
                  </a:srgbClr>
                </a:solidFill>
                <a:latin typeface="Arial" pitchFamily="34" charset="0"/>
                <a:ea typeface="Arial" pitchFamily="34" charset="-122"/>
                <a:cs typeface="Arial" pitchFamily="34" charset="-120"/>
              </a:rPr>
              <a:t>Unlimited, X% off</a:t>
            </a:r>
            <a:endParaRPr lang="en-US" sz="1875" dirty="0"/>
          </a:p>
        </p:txBody>
      </p:sp>
      <p:sp>
        <p:nvSpPr>
          <p:cNvPr id="25" name="Shape 23"/>
          <p:cNvSpPr/>
          <p:nvPr/>
        </p:nvSpPr>
        <p:spPr>
          <a:xfrm>
            <a:off x="7829497" y="3686640"/>
            <a:ext cx="9410752" cy="5878969"/>
          </a:xfrm>
          <a:prstGeom prst="rect">
            <a:avLst/>
          </a:prstGeom>
          <a:ln w="8268">
            <a:solidFill>
              <a:srgbClr val="17130F">
                <a:alpha val="76000"/>
              </a:srgbClr>
            </a:solidFill>
            <a:prstDash val="solid"/>
          </a:ln>
        </p:spPr>
      </p:sp>
      <p:sp>
        <p:nvSpPr>
          <p:cNvPr id="26" name="Shape 24"/>
          <p:cNvSpPr/>
          <p:nvPr/>
        </p:nvSpPr>
        <p:spPr>
          <a:xfrm>
            <a:off x="7837765" y="3694909"/>
            <a:ext cx="9394216" cy="716235"/>
          </a:xfrm>
          <a:prstGeom prst="rect">
            <a:avLst/>
          </a:prstGeom>
          <a:solidFill>
            <a:srgbClr val="17130F">
              <a:alpha val="76000"/>
            </a:srgbClr>
          </a:solidFill>
          <a:ln/>
        </p:spPr>
      </p:sp>
      <p:sp>
        <p:nvSpPr>
          <p:cNvPr id="27" name="Text 25"/>
          <p:cNvSpPr/>
          <p:nvPr/>
        </p:nvSpPr>
        <p:spPr>
          <a:xfrm>
            <a:off x="8085381" y="3923749"/>
            <a:ext cx="5200001" cy="294415"/>
          </a:xfrm>
          <a:prstGeom prst="rect">
            <a:avLst/>
          </a:prstGeom>
          <a:noFill/>
          <a:ln/>
        </p:spPr>
        <p:txBody>
          <a:bodyPr wrap="square" lIns="25400" tIns="25400" rIns="25400" bIns="25400" rtlCol="0" anchor="t">
            <a:normAutofit/>
          </a:bodyPr>
          <a:lstStyle/>
          <a:p>
            <a:pPr algn="l" indent="0" marL="0">
              <a:lnSpc>
                <a:spcPct val="112320"/>
              </a:lnSpc>
              <a:buNone/>
            </a:pPr>
            <a:r>
              <a:rPr lang="en-US" sz="1800" b="1" spc="252" kern="0" dirty="0">
                <a:solidFill>
                  <a:srgbClr val="F7F3EC">
                    <a:alpha val="76000"/>
                  </a:srgbClr>
                </a:solidFill>
                <a:latin typeface="Arial" pitchFamily="34" charset="0"/>
                <a:ea typeface="Arial" pitchFamily="34" charset="-122"/>
                <a:cs typeface="Arial" pitchFamily="34" charset="-120"/>
              </a:rPr>
              <a:t>HOW PLAYERS UNLOCK COUPONS</a:t>
            </a:r>
            <a:endParaRPr lang="en-US" sz="1800" dirty="0"/>
          </a:p>
        </p:txBody>
      </p:sp>
      <p:sp>
        <p:nvSpPr>
          <p:cNvPr id="28" name="Shape 26"/>
          <p:cNvSpPr/>
          <p:nvPr/>
        </p:nvSpPr>
        <p:spPr>
          <a:xfrm>
            <a:off x="8047312" y="5115494"/>
            <a:ext cx="8975120" cy="9525"/>
          </a:xfrm>
          <a:prstGeom prst="rect">
            <a:avLst/>
          </a:prstGeom>
          <a:solidFill>
            <a:srgbClr val="E3DCD1">
              <a:alpha val="76000"/>
            </a:srgbClr>
          </a:solidFill>
          <a:ln/>
        </p:spPr>
      </p:sp>
      <p:sp>
        <p:nvSpPr>
          <p:cNvPr id="29" name="Text 27"/>
          <p:cNvSpPr/>
          <p:nvPr/>
        </p:nvSpPr>
        <p:spPr>
          <a:xfrm>
            <a:off x="8047312" y="4620434"/>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1.</a:t>
            </a:r>
            <a:endParaRPr lang="en-US" sz="2250" dirty="0"/>
          </a:p>
        </p:txBody>
      </p:sp>
      <p:sp>
        <p:nvSpPr>
          <p:cNvPr id="30" name="Text 28"/>
          <p:cNvSpPr/>
          <p:nvPr/>
        </p:nvSpPr>
        <p:spPr>
          <a:xfrm>
            <a:off x="8504477" y="4583786"/>
            <a:ext cx="4448191"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Complete a round → Regular coupon</a:t>
            </a:r>
            <a:endParaRPr lang="en-US" sz="1950" dirty="0"/>
          </a:p>
        </p:txBody>
      </p:sp>
      <p:sp>
        <p:nvSpPr>
          <p:cNvPr id="31" name="Shape 29"/>
          <p:cNvSpPr/>
          <p:nvPr/>
        </p:nvSpPr>
        <p:spPr>
          <a:xfrm>
            <a:off x="8047312" y="5828112"/>
            <a:ext cx="8975120" cy="9525"/>
          </a:xfrm>
          <a:prstGeom prst="rect">
            <a:avLst/>
          </a:prstGeom>
          <a:solidFill>
            <a:srgbClr val="E3DCD1">
              <a:alpha val="76000"/>
            </a:srgbClr>
          </a:solidFill>
          <a:ln/>
        </p:spPr>
      </p:sp>
      <p:sp>
        <p:nvSpPr>
          <p:cNvPr id="32" name="Text 30"/>
          <p:cNvSpPr/>
          <p:nvPr/>
        </p:nvSpPr>
        <p:spPr>
          <a:xfrm>
            <a:off x="8047312" y="5333052"/>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2.</a:t>
            </a:r>
            <a:endParaRPr lang="en-US" sz="2250" dirty="0"/>
          </a:p>
        </p:txBody>
      </p:sp>
      <p:sp>
        <p:nvSpPr>
          <p:cNvPr id="33" name="Text 31"/>
          <p:cNvSpPr/>
          <p:nvPr/>
        </p:nvSpPr>
        <p:spPr>
          <a:xfrm>
            <a:off x="8504477" y="5296404"/>
            <a:ext cx="5107487"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Complete a Level → Golden Bottle coupon</a:t>
            </a:r>
            <a:endParaRPr lang="en-US" sz="1950" dirty="0"/>
          </a:p>
        </p:txBody>
      </p:sp>
      <p:sp>
        <p:nvSpPr>
          <p:cNvPr id="34" name="Shape 32"/>
          <p:cNvSpPr/>
          <p:nvPr/>
        </p:nvSpPr>
        <p:spPr>
          <a:xfrm>
            <a:off x="8047312" y="6540730"/>
            <a:ext cx="8975120" cy="9525"/>
          </a:xfrm>
          <a:prstGeom prst="rect">
            <a:avLst/>
          </a:prstGeom>
          <a:solidFill>
            <a:srgbClr val="E3DCD1">
              <a:alpha val="76000"/>
            </a:srgbClr>
          </a:solidFill>
          <a:ln/>
        </p:spPr>
      </p:sp>
      <p:sp>
        <p:nvSpPr>
          <p:cNvPr id="35" name="Text 33"/>
          <p:cNvSpPr/>
          <p:nvPr/>
        </p:nvSpPr>
        <p:spPr>
          <a:xfrm>
            <a:off x="8047312" y="6045669"/>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3.</a:t>
            </a:r>
            <a:endParaRPr lang="en-US" sz="2250" dirty="0"/>
          </a:p>
        </p:txBody>
      </p:sp>
      <p:sp>
        <p:nvSpPr>
          <p:cNvPr id="36" name="Text 34"/>
          <p:cNvSpPr/>
          <p:nvPr/>
        </p:nvSpPr>
        <p:spPr>
          <a:xfrm>
            <a:off x="8504477" y="6009022"/>
            <a:ext cx="5058175"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Daily Leaderboard leader → Golden Bottle</a:t>
            </a:r>
            <a:endParaRPr lang="en-US" sz="1950" dirty="0"/>
          </a:p>
        </p:txBody>
      </p:sp>
      <p:sp>
        <p:nvSpPr>
          <p:cNvPr id="37" name="Shape 35"/>
          <p:cNvSpPr/>
          <p:nvPr/>
        </p:nvSpPr>
        <p:spPr>
          <a:xfrm>
            <a:off x="8047312" y="7253348"/>
            <a:ext cx="8975120" cy="9525"/>
          </a:xfrm>
          <a:prstGeom prst="rect">
            <a:avLst/>
          </a:prstGeom>
          <a:solidFill>
            <a:srgbClr val="E3DCD1">
              <a:alpha val="76000"/>
            </a:srgbClr>
          </a:solidFill>
          <a:ln/>
        </p:spPr>
      </p:sp>
      <p:sp>
        <p:nvSpPr>
          <p:cNvPr id="38" name="Text 36"/>
          <p:cNvSpPr/>
          <p:nvPr/>
        </p:nvSpPr>
        <p:spPr>
          <a:xfrm>
            <a:off x="8047312" y="6758287"/>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4.</a:t>
            </a:r>
            <a:endParaRPr lang="en-US" sz="2250" dirty="0"/>
          </a:p>
        </p:txBody>
      </p:sp>
      <p:sp>
        <p:nvSpPr>
          <p:cNvPr id="39" name="Text 37"/>
          <p:cNvSpPr/>
          <p:nvPr/>
        </p:nvSpPr>
        <p:spPr>
          <a:xfrm>
            <a:off x="8504477" y="6721640"/>
            <a:ext cx="5595399"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Reach "Casual Drinker" status → Golden Case</a:t>
            </a:r>
            <a:endParaRPr lang="en-US" sz="1950" dirty="0"/>
          </a:p>
        </p:txBody>
      </p:sp>
      <p:sp>
        <p:nvSpPr>
          <p:cNvPr id="40" name="Shape 38"/>
          <p:cNvSpPr/>
          <p:nvPr/>
        </p:nvSpPr>
        <p:spPr>
          <a:xfrm>
            <a:off x="8047312" y="7965966"/>
            <a:ext cx="8975120" cy="9525"/>
          </a:xfrm>
          <a:prstGeom prst="rect">
            <a:avLst/>
          </a:prstGeom>
          <a:solidFill>
            <a:srgbClr val="E3DCD1">
              <a:alpha val="76000"/>
            </a:srgbClr>
          </a:solidFill>
          <a:ln/>
        </p:spPr>
      </p:sp>
      <p:sp>
        <p:nvSpPr>
          <p:cNvPr id="41" name="Text 39"/>
          <p:cNvSpPr/>
          <p:nvPr/>
        </p:nvSpPr>
        <p:spPr>
          <a:xfrm>
            <a:off x="8047312" y="7470906"/>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5.</a:t>
            </a:r>
            <a:endParaRPr lang="en-US" sz="2250" dirty="0"/>
          </a:p>
        </p:txBody>
      </p:sp>
      <p:sp>
        <p:nvSpPr>
          <p:cNvPr id="42" name="Text 40"/>
          <p:cNvSpPr/>
          <p:nvPr/>
        </p:nvSpPr>
        <p:spPr>
          <a:xfrm>
            <a:off x="8504477" y="7434258"/>
            <a:ext cx="5243250"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Weekly Leaderboard leader → Golden Case</a:t>
            </a:r>
            <a:endParaRPr lang="en-US" sz="1950" dirty="0"/>
          </a:p>
        </p:txBody>
      </p:sp>
      <p:sp>
        <p:nvSpPr>
          <p:cNvPr id="43" name="Shape 41"/>
          <p:cNvSpPr/>
          <p:nvPr/>
        </p:nvSpPr>
        <p:spPr>
          <a:xfrm>
            <a:off x="8047312" y="8844724"/>
            <a:ext cx="8975120" cy="9525"/>
          </a:xfrm>
          <a:prstGeom prst="rect">
            <a:avLst/>
          </a:prstGeom>
          <a:solidFill>
            <a:srgbClr val="E3DCD1">
              <a:alpha val="76000"/>
            </a:srgbClr>
          </a:solidFill>
          <a:ln/>
        </p:spPr>
      </p:sp>
      <p:sp>
        <p:nvSpPr>
          <p:cNvPr id="44" name="Text 42"/>
          <p:cNvSpPr/>
          <p:nvPr/>
        </p:nvSpPr>
        <p:spPr>
          <a:xfrm>
            <a:off x="8047312" y="8266594"/>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6.</a:t>
            </a:r>
            <a:endParaRPr lang="en-US" sz="2250" dirty="0"/>
          </a:p>
        </p:txBody>
      </p:sp>
      <p:sp>
        <p:nvSpPr>
          <p:cNvPr id="45" name="Text 43"/>
          <p:cNvSpPr/>
          <p:nvPr/>
        </p:nvSpPr>
        <p:spPr>
          <a:xfrm>
            <a:off x="8504477" y="8050414"/>
            <a:ext cx="8773494" cy="756230"/>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Progress to Enthusiast / Connoisseur / Sommelier / Master → Golden Subscription</a:t>
            </a:r>
            <a:endParaRPr lang="en-US" sz="1950" dirty="0"/>
          </a:p>
        </p:txBody>
      </p:sp>
      <p:sp>
        <p:nvSpPr>
          <p:cNvPr id="46" name="Text 44"/>
          <p:cNvSpPr/>
          <p:nvPr/>
        </p:nvSpPr>
        <p:spPr>
          <a:xfrm>
            <a:off x="8047312" y="9062281"/>
            <a:ext cx="400039" cy="323871"/>
          </a:xfrm>
          <a:prstGeom prst="rect">
            <a:avLst/>
          </a:prstGeom>
          <a:noFill/>
          <a:ln/>
        </p:spPr>
        <p:txBody>
          <a:bodyPr wrap="square" lIns="25400" tIns="25400" rIns="25400" bIns="25400" rtlCol="0" anchor="t">
            <a:normAutofit/>
          </a:bodyPr>
          <a:lstStyle/>
          <a:p>
            <a:pPr algn="l" indent="0" marL="0">
              <a:lnSpc>
                <a:spcPct val="87864"/>
              </a:lnSpc>
              <a:buNone/>
            </a:pPr>
            <a:r>
              <a:rPr lang="en-US" sz="2250" dirty="0">
                <a:solidFill>
                  <a:srgbClr val="8A1225">
                    <a:alpha val="76000"/>
                  </a:srgbClr>
                </a:solidFill>
                <a:latin typeface="Georgia" pitchFamily="34" charset="0"/>
                <a:ea typeface="Georgia" pitchFamily="34" charset="-122"/>
                <a:cs typeface="Georgia" pitchFamily="34" charset="-120"/>
              </a:rPr>
              <a:t>7.</a:t>
            </a:r>
            <a:endParaRPr lang="en-US" sz="2250" dirty="0"/>
          </a:p>
        </p:txBody>
      </p:sp>
      <p:sp>
        <p:nvSpPr>
          <p:cNvPr id="47" name="Text 45"/>
          <p:cNvSpPr/>
          <p:nvPr/>
        </p:nvSpPr>
        <p:spPr>
          <a:xfrm>
            <a:off x="8504477" y="9025634"/>
            <a:ext cx="6232005" cy="397165"/>
          </a:xfrm>
          <a:prstGeom prst="rect">
            <a:avLst/>
          </a:prstGeom>
          <a:noFill/>
          <a:ln/>
        </p:spPr>
        <p:txBody>
          <a:bodyPr wrap="square" lIns="25400" tIns="25400" rIns="25400" bIns="25400" rtlCol="0" anchor="t">
            <a:normAutofit/>
          </a:bodyPr>
          <a:lstStyle/>
          <a:p>
            <a:pPr algn="l" indent="0" marL="0">
              <a:lnSpc>
                <a:spcPct val="126496"/>
              </a:lnSpc>
              <a:buNone/>
            </a:pPr>
            <a:r>
              <a:rPr lang="en-US" sz="1950" dirty="0">
                <a:solidFill>
                  <a:srgbClr val="2A241E">
                    <a:alpha val="76000"/>
                  </a:srgbClr>
                </a:solidFill>
                <a:latin typeface="Arial" pitchFamily="34" charset="0"/>
                <a:ea typeface="Arial" pitchFamily="34" charset="-122"/>
                <a:cs typeface="Arial" pitchFamily="34" charset="-120"/>
              </a:rPr>
              <a:t>Monthly Leaderboard leader → Golden Subscription</a:t>
            </a:r>
            <a:endParaRPr lang="en-US" sz="1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3484163"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B2C — CONSUMERS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554" cy="9525"/>
          </a:xfrm>
          <a:prstGeom prst="rect">
            <a:avLst/>
          </a:prstGeom>
          <a:solidFill>
            <a:srgbClr val="17130F"/>
          </a:solidFill>
          <a:ln/>
        </p:spPr>
      </p:sp>
      <p:sp>
        <p:nvSpPr>
          <p:cNvPr id="5" name="Text 3"/>
          <p:cNvSpPr/>
          <p:nvPr/>
        </p:nvSpPr>
        <p:spPr>
          <a:xfrm>
            <a:off x="1047740" y="1725577"/>
            <a:ext cx="13620741" cy="850367"/>
          </a:xfrm>
          <a:prstGeom prst="rect">
            <a:avLst/>
          </a:prstGeom>
          <a:noFill/>
          <a:ln/>
        </p:spPr>
        <p:txBody>
          <a:bodyPr wrap="square" lIns="25400" tIns="25400" rIns="25400" bIns="25400" rtlCol="0" anchor="t">
            <a:normAutofit/>
          </a:bodyPr>
          <a:lstStyle/>
          <a:p>
            <a:pPr algn="l" indent="0" marL="0">
              <a:lnSpc>
                <a:spcPct val="91530"/>
              </a:lnSpc>
              <a:buNone/>
            </a:pPr>
            <a:r>
              <a:rPr lang="en-US" sz="6150" dirty="0">
                <a:solidFill>
                  <a:srgbClr val="17130F">
                    <a:alpha val="99000"/>
                  </a:srgbClr>
                </a:solidFill>
                <a:latin typeface="Georgia" pitchFamily="34" charset="0"/>
                <a:ea typeface="Georgia" pitchFamily="34" charset="-122"/>
                <a:cs typeface="Georgia" pitchFamily="34" charset="-120"/>
              </a:rPr>
              <a:t>A seamless journey into the world of wine.</a:t>
            </a:r>
            <a:endParaRPr lang="en-US" sz="6150" dirty="0"/>
          </a:p>
        </p:txBody>
      </p:sp>
      <p:sp>
        <p:nvSpPr>
          <p:cNvPr id="6" name="Shape 4"/>
          <p:cNvSpPr/>
          <p:nvPr/>
        </p:nvSpPr>
        <p:spPr>
          <a:xfrm>
            <a:off x="1047740" y="3031512"/>
            <a:ext cx="16192508" cy="9525"/>
          </a:xfrm>
          <a:prstGeom prst="rect">
            <a:avLst/>
          </a:prstGeom>
          <a:solidFill>
            <a:srgbClr val="17130F"/>
          </a:solidFill>
          <a:ln/>
        </p:spPr>
      </p:sp>
      <p:sp>
        <p:nvSpPr>
          <p:cNvPr id="7" name="Shape 5"/>
          <p:cNvSpPr/>
          <p:nvPr/>
        </p:nvSpPr>
        <p:spPr>
          <a:xfrm>
            <a:off x="1047740" y="5207463"/>
            <a:ext cx="16192508" cy="9525"/>
          </a:xfrm>
          <a:prstGeom prst="rect">
            <a:avLst/>
          </a:prstGeom>
          <a:solidFill>
            <a:srgbClr val="D9D2C6">
              <a:alpha val="93000"/>
            </a:srgbClr>
          </a:solidFill>
          <a:ln/>
        </p:spPr>
      </p:sp>
      <p:sp>
        <p:nvSpPr>
          <p:cNvPr id="8" name="Shape 6"/>
          <p:cNvSpPr/>
          <p:nvPr/>
        </p:nvSpPr>
        <p:spPr>
          <a:xfrm>
            <a:off x="1047740" y="3051264"/>
            <a:ext cx="35829" cy="2164467"/>
          </a:xfrm>
          <a:prstGeom prst="rect">
            <a:avLst/>
          </a:prstGeom>
          <a:solidFill>
            <a:srgbClr val="8A1225">
              <a:alpha val="93000"/>
            </a:srgbClr>
          </a:solidFill>
          <a:ln/>
        </p:spPr>
      </p:sp>
      <p:sp>
        <p:nvSpPr>
          <p:cNvPr id="9" name="Text 7"/>
          <p:cNvSpPr/>
          <p:nvPr/>
        </p:nvSpPr>
        <p:spPr>
          <a:xfrm>
            <a:off x="1407408" y="3943630"/>
            <a:ext cx="440053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b="1" spc="405" kern="0" dirty="0">
                <a:solidFill>
                  <a:srgbClr val="8A1225">
                    <a:alpha val="93000"/>
                  </a:srgbClr>
                </a:solidFill>
                <a:latin typeface="Arial" pitchFamily="34" charset="0"/>
                <a:ea typeface="Arial" pitchFamily="34" charset="-122"/>
                <a:cs typeface="Arial" pitchFamily="34" charset="-120"/>
              </a:rPr>
              <a:t>PLAY &amp; CHALLENGE</a:t>
            </a:r>
            <a:endParaRPr lang="en-US" sz="2250" dirty="0"/>
          </a:p>
        </p:txBody>
      </p:sp>
      <p:sp>
        <p:nvSpPr>
          <p:cNvPr id="10" name="Text 8"/>
          <p:cNvSpPr/>
          <p:nvPr/>
        </p:nvSpPr>
        <p:spPr>
          <a:xfrm>
            <a:off x="6074608" y="3512132"/>
            <a:ext cx="11500610" cy="127252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3000"/>
                  </a:srgbClr>
                </a:solidFill>
                <a:latin typeface="Arial" pitchFamily="34" charset="0"/>
                <a:ea typeface="Arial" pitchFamily="34" charset="-122"/>
                <a:cs typeface="Arial" pitchFamily="34" charset="-120"/>
              </a:rPr>
              <a:t>Games, quizzes, roulette, mini-challenges — enabling players to expand their palate and explore new wines. PourPlays' first game, PairPlays, is a tetris-like food and wine pairing game. More games follow: PairPlays Slice, VitiVini.</a:t>
            </a:r>
            <a:endParaRPr lang="en-US" sz="2025" dirty="0"/>
          </a:p>
        </p:txBody>
      </p:sp>
      <p:sp>
        <p:nvSpPr>
          <p:cNvPr id="11" name="Shape 9"/>
          <p:cNvSpPr/>
          <p:nvPr/>
        </p:nvSpPr>
        <p:spPr>
          <a:xfrm>
            <a:off x="1047740" y="7388345"/>
            <a:ext cx="16192508" cy="9525"/>
          </a:xfrm>
          <a:prstGeom prst="rect">
            <a:avLst/>
          </a:prstGeom>
          <a:solidFill>
            <a:srgbClr val="D9D2C6">
              <a:alpha val="84000"/>
            </a:srgbClr>
          </a:solidFill>
          <a:ln/>
        </p:spPr>
      </p:sp>
      <p:sp>
        <p:nvSpPr>
          <p:cNvPr id="12" name="Shape 10"/>
          <p:cNvSpPr/>
          <p:nvPr/>
        </p:nvSpPr>
        <p:spPr>
          <a:xfrm>
            <a:off x="1047740" y="5232103"/>
            <a:ext cx="35829" cy="2164510"/>
          </a:xfrm>
          <a:prstGeom prst="rect">
            <a:avLst/>
          </a:prstGeom>
          <a:solidFill>
            <a:srgbClr val="8A1225">
              <a:alpha val="84000"/>
            </a:srgbClr>
          </a:solidFill>
          <a:ln/>
        </p:spPr>
      </p:sp>
      <p:sp>
        <p:nvSpPr>
          <p:cNvPr id="13" name="Text 11"/>
          <p:cNvSpPr/>
          <p:nvPr/>
        </p:nvSpPr>
        <p:spPr>
          <a:xfrm>
            <a:off x="1407408" y="6124469"/>
            <a:ext cx="440053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b="1" spc="405" kern="0" dirty="0">
                <a:solidFill>
                  <a:srgbClr val="8A1225">
                    <a:alpha val="84000"/>
                  </a:srgbClr>
                </a:solidFill>
                <a:latin typeface="Arial" pitchFamily="34" charset="0"/>
                <a:ea typeface="Arial" pitchFamily="34" charset="-122"/>
                <a:cs typeface="Arial" pitchFamily="34" charset="-120"/>
              </a:rPr>
              <a:t>TASTE &amp; LEARN</a:t>
            </a:r>
            <a:endParaRPr lang="en-US" sz="2250" dirty="0"/>
          </a:p>
        </p:txBody>
      </p:sp>
      <p:sp>
        <p:nvSpPr>
          <p:cNvPr id="14" name="Text 12"/>
          <p:cNvSpPr/>
          <p:nvPr/>
        </p:nvSpPr>
        <p:spPr>
          <a:xfrm>
            <a:off x="6074608" y="5898729"/>
            <a:ext cx="11500610"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84000"/>
                  </a:srgbClr>
                </a:solidFill>
                <a:latin typeface="Arial" pitchFamily="34" charset="0"/>
                <a:ea typeface="Arial" pitchFamily="34" charset="-122"/>
                <a:cs typeface="Arial" pitchFamily="34" charset="-120"/>
              </a:rPr>
              <a:t>Live and virtual tastings, blogs, news, expert content — an interactive experience with cross-sell and upsell opportunities for wineries and retailers at every touchpoint.</a:t>
            </a:r>
            <a:endParaRPr lang="en-US" sz="2025" dirty="0"/>
          </a:p>
        </p:txBody>
      </p:sp>
      <p:sp>
        <p:nvSpPr>
          <p:cNvPr id="15" name="Shape 13"/>
          <p:cNvSpPr/>
          <p:nvPr/>
        </p:nvSpPr>
        <p:spPr>
          <a:xfrm>
            <a:off x="1047740" y="7427312"/>
            <a:ext cx="35829" cy="2156242"/>
          </a:xfrm>
          <a:prstGeom prst="rect">
            <a:avLst/>
          </a:prstGeom>
          <a:solidFill>
            <a:srgbClr val="8A1225">
              <a:alpha val="66000"/>
            </a:srgbClr>
          </a:solidFill>
          <a:ln/>
        </p:spPr>
      </p:sp>
      <p:sp>
        <p:nvSpPr>
          <p:cNvPr id="16" name="Text 14"/>
          <p:cNvSpPr/>
          <p:nvPr/>
        </p:nvSpPr>
        <p:spPr>
          <a:xfrm>
            <a:off x="1407408" y="8319678"/>
            <a:ext cx="440053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b="1" spc="405" kern="0" dirty="0">
                <a:solidFill>
                  <a:srgbClr val="8A1225">
                    <a:alpha val="66000"/>
                  </a:srgbClr>
                </a:solidFill>
                <a:latin typeface="Arial" pitchFamily="34" charset="0"/>
                <a:ea typeface="Arial" pitchFamily="34" charset="-122"/>
                <a:cs typeface="Arial" pitchFamily="34" charset="-120"/>
              </a:rPr>
              <a:t>EARN &amp; CONNECT</a:t>
            </a:r>
            <a:endParaRPr lang="en-US" sz="2250" dirty="0"/>
          </a:p>
        </p:txBody>
      </p:sp>
      <p:sp>
        <p:nvSpPr>
          <p:cNvPr id="17" name="Text 15"/>
          <p:cNvSpPr/>
          <p:nvPr/>
        </p:nvSpPr>
        <p:spPr>
          <a:xfrm>
            <a:off x="6074608" y="8093939"/>
            <a:ext cx="11500610" cy="861047"/>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66000"/>
                  </a:srgbClr>
                </a:solidFill>
                <a:latin typeface="Arial" pitchFamily="34" charset="0"/>
                <a:ea typeface="Arial" pitchFamily="34" charset="-122"/>
                <a:cs typeface="Arial" pitchFamily="34" charset="-120"/>
              </a:rPr>
              <a:t>Points, affiliate coupons, leaderboards, sharing, and social rooms — additional engagement touchpoints that keep consumers inside the PourPlays ecosystem.</a:t>
            </a:r>
            <a:endParaRPr lang="en-US" sz="20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4780539"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B2C — MEMBERSHIP TIERS</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29552" cy="9525"/>
          </a:xfrm>
          <a:prstGeom prst="rect">
            <a:avLst/>
          </a:prstGeom>
          <a:solidFill>
            <a:srgbClr val="17130F"/>
          </a:solidFill>
          <a:ln/>
        </p:spPr>
      </p:sp>
      <p:sp>
        <p:nvSpPr>
          <p:cNvPr id="5" name="Text 3"/>
          <p:cNvSpPr/>
          <p:nvPr/>
        </p:nvSpPr>
        <p:spPr>
          <a:xfrm>
            <a:off x="1047740" y="1725578"/>
            <a:ext cx="17811759" cy="850367"/>
          </a:xfrm>
          <a:prstGeom prst="rect">
            <a:avLst/>
          </a:prstGeom>
          <a:noFill/>
          <a:ln/>
        </p:spPr>
        <p:txBody>
          <a:bodyPr wrap="square" lIns="25400" tIns="25400" rIns="25400" bIns="25400" rtlCol="0" anchor="t">
            <a:normAutofit/>
          </a:bodyPr>
          <a:lstStyle/>
          <a:p>
            <a:pPr algn="l" indent="0" marL="0">
              <a:lnSpc>
                <a:spcPct val="91530"/>
              </a:lnSpc>
              <a:buNone/>
            </a:pPr>
            <a:r>
              <a:rPr lang="en-US" sz="6150" dirty="0">
                <a:solidFill>
                  <a:srgbClr val="17130F">
                    <a:alpha val="99000"/>
                  </a:srgbClr>
                </a:solidFill>
                <a:latin typeface="Georgia" pitchFamily="34" charset="0"/>
                <a:ea typeface="Georgia" pitchFamily="34" charset="-122"/>
                <a:cs typeface="Georgia" pitchFamily="34" charset="-120"/>
              </a:rPr>
              <a:t>Three tiers. One platform.</a:t>
            </a:r>
            <a:endParaRPr lang="en-US" sz="6150" dirty="0"/>
          </a:p>
        </p:txBody>
      </p:sp>
      <p:sp>
        <p:nvSpPr>
          <p:cNvPr id="6" name="Shape 4"/>
          <p:cNvSpPr/>
          <p:nvPr/>
        </p:nvSpPr>
        <p:spPr>
          <a:xfrm>
            <a:off x="1047740" y="3031512"/>
            <a:ext cx="16192508" cy="9525"/>
          </a:xfrm>
          <a:prstGeom prst="rect">
            <a:avLst/>
          </a:prstGeom>
          <a:solidFill>
            <a:srgbClr val="17130F"/>
          </a:solidFill>
          <a:ln/>
        </p:spPr>
      </p:sp>
      <p:sp>
        <p:nvSpPr>
          <p:cNvPr id="7" name="Shape 5"/>
          <p:cNvSpPr/>
          <p:nvPr/>
        </p:nvSpPr>
        <p:spPr>
          <a:xfrm>
            <a:off x="1047740" y="5207464"/>
            <a:ext cx="16192508" cy="9525"/>
          </a:xfrm>
          <a:prstGeom prst="rect">
            <a:avLst/>
          </a:prstGeom>
          <a:solidFill>
            <a:srgbClr val="D9D2C6">
              <a:alpha val="93000"/>
            </a:srgbClr>
          </a:solidFill>
          <a:ln/>
        </p:spPr>
      </p:sp>
      <p:sp>
        <p:nvSpPr>
          <p:cNvPr id="8" name="Shape 6"/>
          <p:cNvSpPr/>
          <p:nvPr/>
        </p:nvSpPr>
        <p:spPr>
          <a:xfrm>
            <a:off x="1047740" y="3051265"/>
            <a:ext cx="35829" cy="2164467"/>
          </a:xfrm>
          <a:prstGeom prst="rect">
            <a:avLst/>
          </a:prstGeom>
          <a:solidFill>
            <a:srgbClr val="C9C0B2">
              <a:alpha val="93000"/>
            </a:srgbClr>
          </a:solidFill>
          <a:ln/>
        </p:spPr>
      </p:sp>
      <p:sp>
        <p:nvSpPr>
          <p:cNvPr id="9" name="Text 7"/>
          <p:cNvSpPr/>
          <p:nvPr/>
        </p:nvSpPr>
        <p:spPr>
          <a:xfrm>
            <a:off x="1407408" y="3943631"/>
            <a:ext cx="398140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b="1" spc="405" kern="0" dirty="0">
                <a:solidFill>
                  <a:srgbClr val="17130F">
                    <a:alpha val="93000"/>
                  </a:srgbClr>
                </a:solidFill>
                <a:latin typeface="Arial" pitchFamily="34" charset="0"/>
                <a:ea typeface="Arial" pitchFamily="34" charset="-122"/>
                <a:cs typeface="Arial" pitchFamily="34" charset="-120"/>
              </a:rPr>
              <a:t>MEMBERS</a:t>
            </a:r>
            <a:endParaRPr lang="en-US" sz="2250" dirty="0"/>
          </a:p>
        </p:txBody>
      </p:sp>
      <p:sp>
        <p:nvSpPr>
          <p:cNvPr id="10" name="Text 8"/>
          <p:cNvSpPr/>
          <p:nvPr/>
        </p:nvSpPr>
        <p:spPr>
          <a:xfrm>
            <a:off x="5693580" y="3512132"/>
            <a:ext cx="11893069" cy="127252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3000"/>
                  </a:srgbClr>
                </a:solidFill>
                <a:latin typeface="Arial" pitchFamily="34" charset="0"/>
                <a:ea typeface="Arial" pitchFamily="34" charset="-122"/>
                <a:cs typeface="Arial" pitchFamily="34" charset="-120"/>
              </a:rPr>
              <a:t>500K+ pipeline via Direct Wines partnership, social media marketing on LinkedIn, FB, Instagram &amp; TikTok, daily free wine coupon giveaway pages, email database of 500K+ contacts. Target: 10% conversion on initial 500K = 50,000 premium members.</a:t>
            </a:r>
            <a:endParaRPr lang="en-US" sz="2025" dirty="0"/>
          </a:p>
        </p:txBody>
      </p:sp>
      <p:sp>
        <p:nvSpPr>
          <p:cNvPr id="11" name="Shape 9"/>
          <p:cNvSpPr/>
          <p:nvPr/>
        </p:nvSpPr>
        <p:spPr>
          <a:xfrm>
            <a:off x="1047740" y="7388345"/>
            <a:ext cx="16192508" cy="9525"/>
          </a:xfrm>
          <a:prstGeom prst="rect">
            <a:avLst/>
          </a:prstGeom>
          <a:solidFill>
            <a:srgbClr val="D9D2C6">
              <a:alpha val="84000"/>
            </a:srgbClr>
          </a:solidFill>
          <a:ln/>
        </p:spPr>
      </p:sp>
      <p:sp>
        <p:nvSpPr>
          <p:cNvPr id="12" name="Shape 10"/>
          <p:cNvSpPr/>
          <p:nvPr/>
        </p:nvSpPr>
        <p:spPr>
          <a:xfrm>
            <a:off x="1047740" y="5232103"/>
            <a:ext cx="35829" cy="2164510"/>
          </a:xfrm>
          <a:prstGeom prst="rect">
            <a:avLst/>
          </a:prstGeom>
          <a:solidFill>
            <a:srgbClr val="C9C0B2">
              <a:alpha val="84000"/>
            </a:srgbClr>
          </a:solidFill>
          <a:ln/>
        </p:spPr>
      </p:sp>
      <p:sp>
        <p:nvSpPr>
          <p:cNvPr id="13" name="Text 11"/>
          <p:cNvSpPr/>
          <p:nvPr/>
        </p:nvSpPr>
        <p:spPr>
          <a:xfrm>
            <a:off x="1407408" y="6124469"/>
            <a:ext cx="3981407" cy="409567"/>
          </a:xfrm>
          <a:prstGeom prst="rect">
            <a:avLst/>
          </a:prstGeom>
          <a:noFill/>
          <a:ln/>
        </p:spPr>
        <p:txBody>
          <a:bodyPr wrap="square" lIns="25400" tIns="25400" rIns="25400" bIns="25400" rtlCol="0" anchor="t">
            <a:normAutofit/>
          </a:bodyPr>
          <a:lstStyle/>
          <a:p>
            <a:pPr algn="l" indent="0" marL="0">
              <a:lnSpc>
                <a:spcPct val="113264"/>
              </a:lnSpc>
              <a:buNone/>
            </a:pPr>
            <a:r>
              <a:rPr lang="en-US" sz="2250" b="1" spc="405" kern="0" dirty="0">
                <a:solidFill>
                  <a:srgbClr val="17130F">
                    <a:alpha val="84000"/>
                  </a:srgbClr>
                </a:solidFill>
                <a:latin typeface="Arial" pitchFamily="34" charset="0"/>
                <a:ea typeface="Arial" pitchFamily="34" charset="-122"/>
                <a:cs typeface="Arial" pitchFamily="34" charset="-120"/>
              </a:rPr>
              <a:t>FREEMIUM</a:t>
            </a:r>
            <a:endParaRPr lang="en-US" sz="2250" dirty="0"/>
          </a:p>
        </p:txBody>
      </p:sp>
      <p:sp>
        <p:nvSpPr>
          <p:cNvPr id="14" name="Text 12"/>
          <p:cNvSpPr/>
          <p:nvPr/>
        </p:nvSpPr>
        <p:spPr>
          <a:xfrm>
            <a:off x="5693580" y="5693014"/>
            <a:ext cx="11893069" cy="127252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84000"/>
                  </a:srgbClr>
                </a:solidFill>
                <a:latin typeface="Arial" pitchFamily="34" charset="0"/>
                <a:ea typeface="Arial" pitchFamily="34" charset="-122"/>
                <a:cs typeface="Arial" pitchFamily="34" charset="-120"/>
              </a:rPr>
              <a:t>Everyone who registers gets a Freemium account with immediate access to all available coupons, games, and learning tools. On PairPlays, no subscription fee applies — users unlock coupons through gameplay.</a:t>
            </a:r>
            <a:endParaRPr lang="en-US" sz="2025" dirty="0"/>
          </a:p>
        </p:txBody>
      </p:sp>
      <p:sp>
        <p:nvSpPr>
          <p:cNvPr id="15" name="Shape 13"/>
          <p:cNvSpPr/>
          <p:nvPr/>
        </p:nvSpPr>
        <p:spPr>
          <a:xfrm>
            <a:off x="1047740" y="7427314"/>
            <a:ext cx="16192508" cy="2156242"/>
          </a:xfrm>
          <a:prstGeom prst="rect">
            <a:avLst/>
          </a:prstGeom>
          <a:solidFill>
            <a:srgbClr val="8A1225">
              <a:alpha val="66000"/>
            </a:srgbClr>
          </a:solidFill>
          <a:ln/>
        </p:spPr>
      </p:sp>
      <p:sp>
        <p:nvSpPr>
          <p:cNvPr id="16" name="Shape 14"/>
          <p:cNvSpPr/>
          <p:nvPr/>
        </p:nvSpPr>
        <p:spPr>
          <a:xfrm>
            <a:off x="1047740" y="7427314"/>
            <a:ext cx="35829" cy="2156242"/>
          </a:xfrm>
          <a:prstGeom prst="rect">
            <a:avLst/>
          </a:prstGeom>
          <a:solidFill>
            <a:srgbClr val="55040F">
              <a:alpha val="66000"/>
            </a:srgbClr>
          </a:solidFill>
          <a:ln/>
        </p:spPr>
      </p:sp>
      <p:sp>
        <p:nvSpPr>
          <p:cNvPr id="17" name="Text 15"/>
          <p:cNvSpPr/>
          <p:nvPr/>
        </p:nvSpPr>
        <p:spPr>
          <a:xfrm>
            <a:off x="1407408" y="8133946"/>
            <a:ext cx="3728044" cy="781035"/>
          </a:xfrm>
          <a:prstGeom prst="rect">
            <a:avLst/>
          </a:prstGeom>
          <a:noFill/>
          <a:ln/>
        </p:spPr>
        <p:txBody>
          <a:bodyPr wrap="square" lIns="25400" tIns="25400" rIns="25400" bIns="25400" rtlCol="0" anchor="t">
            <a:normAutofit/>
          </a:bodyPr>
          <a:lstStyle/>
          <a:p>
            <a:pPr algn="l" indent="0" marL="0">
              <a:lnSpc>
                <a:spcPct val="113264"/>
              </a:lnSpc>
              <a:buNone/>
            </a:pPr>
            <a:r>
              <a:rPr lang="en-US" sz="2250" b="1" spc="315" kern="0" dirty="0">
                <a:solidFill>
                  <a:srgbClr val="F7F3EC">
                    <a:alpha val="66000"/>
                  </a:srgbClr>
                </a:solidFill>
                <a:latin typeface="Arial" pitchFamily="34" charset="0"/>
                <a:ea typeface="Arial" pitchFamily="34" charset="-122"/>
                <a:cs typeface="Arial" pitchFamily="34" charset="-120"/>
              </a:rPr>
              <a:t>PREMIUM — $3/month</a:t>
            </a:r>
            <a:endParaRPr lang="en-US" sz="2250" dirty="0"/>
          </a:p>
        </p:txBody>
      </p:sp>
      <p:sp>
        <p:nvSpPr>
          <p:cNvPr id="18" name="Text 16"/>
          <p:cNvSpPr/>
          <p:nvPr/>
        </p:nvSpPr>
        <p:spPr>
          <a:xfrm>
            <a:off x="5693580" y="7888224"/>
            <a:ext cx="11500654" cy="1272521"/>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F1E4E2">
                    <a:alpha val="66000"/>
                  </a:srgbClr>
                </a:solidFill>
                <a:latin typeface="Arial" pitchFamily="34" charset="0"/>
                <a:ea typeface="Arial" pitchFamily="34" charset="-122"/>
                <a:cs typeface="Arial" pitchFamily="34" charset="-120"/>
              </a:rPr>
              <a:t>When ready to use coupons or convert earned points, users upgrade to Premium. PourPlays earns ~2% on affiliate wine sales. On the full PourPlays platform, consumers subscribe to Premium when they are ready to redeem.</a:t>
            </a:r>
            <a:endParaRPr lang="en-US" sz="20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29370"/>
            <a:ext cx="3019747"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5000"/>
                  </a:srgbClr>
                </a:solidFill>
                <a:latin typeface="Arial" pitchFamily="34" charset="0"/>
                <a:ea typeface="Arial" pitchFamily="34" charset="-122"/>
                <a:cs typeface="Arial" pitchFamily="34" charset="-120"/>
              </a:rPr>
              <a:t>REVENUE MODEL</a:t>
            </a:r>
            <a:endParaRPr lang="en-US" sz="1875" dirty="0"/>
          </a:p>
        </p:txBody>
      </p:sp>
      <p:sp>
        <p:nvSpPr>
          <p:cNvPr id="3" name="Text 1"/>
          <p:cNvSpPr/>
          <p:nvPr/>
        </p:nvSpPr>
        <p:spPr>
          <a:xfrm>
            <a:off x="16136267" y="723858"/>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5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161988"/>
            <a:ext cx="15947468" cy="9525"/>
          </a:xfrm>
          <a:prstGeom prst="rect">
            <a:avLst/>
          </a:prstGeom>
          <a:solidFill>
            <a:srgbClr val="17130F"/>
          </a:solidFill>
          <a:ln/>
        </p:spPr>
      </p:sp>
      <p:sp>
        <p:nvSpPr>
          <p:cNvPr id="5" name="Text 3"/>
          <p:cNvSpPr/>
          <p:nvPr/>
        </p:nvSpPr>
        <p:spPr>
          <a:xfrm>
            <a:off x="1047740" y="1555090"/>
            <a:ext cx="8241005" cy="1451537"/>
          </a:xfrm>
          <a:prstGeom prst="rect">
            <a:avLst/>
          </a:prstGeom>
          <a:noFill/>
          <a:ln/>
        </p:spPr>
        <p:txBody>
          <a:bodyPr wrap="square" lIns="25400" tIns="25400" rIns="25400" bIns="25400" rtlCol="0" anchor="t">
            <a:normAutofit/>
          </a:bodyPr>
          <a:lstStyle/>
          <a:p>
            <a:pPr algn="l" indent="0" marL="0">
              <a:lnSpc>
                <a:spcPct val="93249"/>
              </a:lnSpc>
              <a:buNone/>
            </a:pPr>
            <a:r>
              <a:rPr lang="en-US" sz="5250" dirty="0">
                <a:solidFill>
                  <a:srgbClr val="17130F">
                    <a:alpha val="98000"/>
                  </a:srgbClr>
                </a:solidFill>
                <a:latin typeface="Georgia" pitchFamily="34" charset="0"/>
                <a:ea typeface="Georgia" pitchFamily="34" charset="-122"/>
                <a:cs typeface="Georgia" pitchFamily="34" charset="-120"/>
              </a:rPr>
              <a:t>Five revenue streams. Live from day one.</a:t>
            </a:r>
            <a:endParaRPr lang="en-US" sz="5250" dirty="0"/>
          </a:p>
        </p:txBody>
      </p:sp>
      <p:sp>
        <p:nvSpPr>
          <p:cNvPr id="6" name="Text 4"/>
          <p:cNvSpPr/>
          <p:nvPr/>
        </p:nvSpPr>
        <p:spPr>
          <a:xfrm>
            <a:off x="9810685" y="2206085"/>
            <a:ext cx="7652451" cy="805840"/>
          </a:xfrm>
          <a:prstGeom prst="rect">
            <a:avLst/>
          </a:prstGeom>
          <a:noFill/>
          <a:ln/>
        </p:spPr>
        <p:txBody>
          <a:bodyPr wrap="square" lIns="25400" tIns="25400" rIns="25400" bIns="25400" rtlCol="0" anchor="t">
            <a:normAutofit/>
          </a:bodyPr>
          <a:lstStyle/>
          <a:p>
            <a:pPr algn="l" indent="0" marL="0">
              <a:lnSpc>
                <a:spcPct val="135220"/>
              </a:lnSpc>
              <a:buNone/>
            </a:pPr>
            <a:r>
              <a:rPr lang="en-US" sz="1950" dirty="0">
                <a:solidFill>
                  <a:srgbClr val="554E46">
                    <a:alpha val="95000"/>
                  </a:srgbClr>
                </a:solidFill>
                <a:latin typeface="Arial" pitchFamily="34" charset="0"/>
                <a:ea typeface="Arial" pitchFamily="34" charset="-122"/>
                <a:cs typeface="Arial" pitchFamily="34" charset="-120"/>
              </a:rPr>
              <a:t>Streams 01–03 activate at PairPlays launch. Streams 04–05 unlock with the full PourPlays platform.</a:t>
            </a:r>
            <a:endParaRPr lang="en-US" sz="1950" dirty="0"/>
          </a:p>
        </p:txBody>
      </p:sp>
      <p:sp>
        <p:nvSpPr>
          <p:cNvPr id="7" name="Shape 5"/>
          <p:cNvSpPr/>
          <p:nvPr/>
        </p:nvSpPr>
        <p:spPr>
          <a:xfrm>
            <a:off x="1047740" y="3308799"/>
            <a:ext cx="16192508" cy="9525"/>
          </a:xfrm>
          <a:prstGeom prst="rect">
            <a:avLst/>
          </a:prstGeom>
          <a:solidFill>
            <a:srgbClr val="17130F"/>
          </a:solidFill>
          <a:ln/>
        </p:spPr>
      </p:sp>
      <p:sp>
        <p:nvSpPr>
          <p:cNvPr id="8" name="Shape 6"/>
          <p:cNvSpPr/>
          <p:nvPr/>
        </p:nvSpPr>
        <p:spPr>
          <a:xfrm>
            <a:off x="1047740" y="4577179"/>
            <a:ext cx="16192508" cy="9525"/>
          </a:xfrm>
          <a:prstGeom prst="rect">
            <a:avLst/>
          </a:prstGeom>
          <a:solidFill>
            <a:srgbClr val="D9D2C6">
              <a:alpha val="90000"/>
            </a:srgbClr>
          </a:solidFill>
          <a:ln/>
        </p:spPr>
      </p:sp>
      <p:sp>
        <p:nvSpPr>
          <p:cNvPr id="9" name="Text 7"/>
          <p:cNvSpPr/>
          <p:nvPr/>
        </p:nvSpPr>
        <p:spPr>
          <a:xfrm>
            <a:off x="1047740" y="3727317"/>
            <a:ext cx="1676361" cy="495264"/>
          </a:xfrm>
          <a:prstGeom prst="rect">
            <a:avLst/>
          </a:prstGeom>
          <a:noFill/>
          <a:ln/>
        </p:spPr>
        <p:txBody>
          <a:bodyPr wrap="square" lIns="25400" tIns="25400" rIns="25400" bIns="25400" rtlCol="0" anchor="t">
            <a:normAutofit/>
          </a:bodyPr>
          <a:lstStyle/>
          <a:p>
            <a:pPr algn="l" indent="0" marL="0">
              <a:lnSpc>
                <a:spcPct val="86400"/>
              </a:lnSpc>
              <a:buNone/>
            </a:pPr>
            <a:r>
              <a:rPr lang="en-US" sz="1800" b="1" spc="324" kern="0" dirty="0">
                <a:solidFill>
                  <a:srgbClr val="8A1225">
                    <a:alpha val="90000"/>
                  </a:srgbClr>
                </a:solidFill>
                <a:latin typeface="Arial" pitchFamily="34" charset="0"/>
                <a:ea typeface="Arial" pitchFamily="34" charset="-122"/>
                <a:cs typeface="Arial" pitchFamily="34" charset="-120"/>
              </a:rPr>
              <a:t>STREAM 01</a:t>
            </a:r>
            <a:endParaRPr lang="en-US" sz="1800" dirty="0"/>
          </a:p>
        </p:txBody>
      </p:sp>
      <p:sp>
        <p:nvSpPr>
          <p:cNvPr id="10" name="Text 8"/>
          <p:cNvSpPr/>
          <p:nvPr/>
        </p:nvSpPr>
        <p:spPr>
          <a:xfrm>
            <a:off x="3028885" y="3679645"/>
            <a:ext cx="261937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90000"/>
                  </a:srgbClr>
                </a:solidFill>
                <a:latin typeface="Georgia" pitchFamily="34" charset="0"/>
                <a:ea typeface="Georgia" pitchFamily="34" charset="-122"/>
                <a:cs typeface="Georgia" pitchFamily="34" charset="-120"/>
              </a:rPr>
              <a:t>2%</a:t>
            </a:r>
            <a:endParaRPr lang="en-US" sz="4350" dirty="0"/>
          </a:p>
        </p:txBody>
      </p:sp>
      <p:sp>
        <p:nvSpPr>
          <p:cNvPr id="11" name="Text 9"/>
          <p:cNvSpPr/>
          <p:nvPr/>
        </p:nvSpPr>
        <p:spPr>
          <a:xfrm>
            <a:off x="5791119" y="3583226"/>
            <a:ext cx="12594042"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dirty="0">
                <a:solidFill>
                  <a:srgbClr val="17130F">
                    <a:alpha val="90000"/>
                  </a:srgbClr>
                </a:solidFill>
                <a:latin typeface="Arial" pitchFamily="34" charset="0"/>
                <a:ea typeface="Arial" pitchFamily="34" charset="-122"/>
                <a:cs typeface="Arial" pitchFamily="34" charset="-120"/>
              </a:rPr>
              <a:t>Affiliate Wine Sales</a:t>
            </a:r>
            <a:endParaRPr lang="en-US" sz="2250" dirty="0"/>
          </a:p>
        </p:txBody>
      </p:sp>
      <p:sp>
        <p:nvSpPr>
          <p:cNvPr id="12" name="Text 10"/>
          <p:cNvSpPr/>
          <p:nvPr/>
        </p:nvSpPr>
        <p:spPr>
          <a:xfrm>
            <a:off x="5791119" y="3983288"/>
            <a:ext cx="12594042" cy="383385"/>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90000"/>
                  </a:srgbClr>
                </a:solidFill>
                <a:latin typeface="Arial" pitchFamily="34" charset="0"/>
                <a:ea typeface="Arial" pitchFamily="34" charset="-122"/>
                <a:cs typeface="Arial" pitchFamily="34" charset="-120"/>
              </a:rPr>
              <a:t>Commission on affiliate partner sales via Wine.com, Total Wine, Laithwaites, FlexOffers.</a:t>
            </a:r>
            <a:endParaRPr lang="en-US" sz="1875" dirty="0"/>
          </a:p>
        </p:txBody>
      </p:sp>
      <p:sp>
        <p:nvSpPr>
          <p:cNvPr id="13" name="Shape 11"/>
          <p:cNvSpPr/>
          <p:nvPr/>
        </p:nvSpPr>
        <p:spPr>
          <a:xfrm>
            <a:off x="1047740" y="5844344"/>
            <a:ext cx="16192508" cy="9525"/>
          </a:xfrm>
          <a:prstGeom prst="rect">
            <a:avLst/>
          </a:prstGeom>
          <a:solidFill>
            <a:srgbClr val="D9D2C6">
              <a:alpha val="80000"/>
            </a:srgbClr>
          </a:solidFill>
          <a:ln/>
        </p:spPr>
      </p:sp>
      <p:sp>
        <p:nvSpPr>
          <p:cNvPr id="14" name="Text 12"/>
          <p:cNvSpPr/>
          <p:nvPr/>
        </p:nvSpPr>
        <p:spPr>
          <a:xfrm>
            <a:off x="1047740" y="4994439"/>
            <a:ext cx="1676361" cy="495264"/>
          </a:xfrm>
          <a:prstGeom prst="rect">
            <a:avLst/>
          </a:prstGeom>
          <a:noFill/>
          <a:ln/>
        </p:spPr>
        <p:txBody>
          <a:bodyPr wrap="square" lIns="25400" tIns="25400" rIns="25400" bIns="25400" rtlCol="0" anchor="t">
            <a:normAutofit/>
          </a:bodyPr>
          <a:lstStyle/>
          <a:p>
            <a:pPr algn="l" indent="0" marL="0">
              <a:lnSpc>
                <a:spcPct val="86400"/>
              </a:lnSpc>
              <a:buNone/>
            </a:pPr>
            <a:r>
              <a:rPr lang="en-US" sz="1800" b="1" spc="324" kern="0" dirty="0">
                <a:solidFill>
                  <a:srgbClr val="8A1225">
                    <a:alpha val="80000"/>
                  </a:srgbClr>
                </a:solidFill>
                <a:latin typeface="Arial" pitchFamily="34" charset="0"/>
                <a:ea typeface="Arial" pitchFamily="34" charset="-122"/>
                <a:cs typeface="Arial" pitchFamily="34" charset="-120"/>
              </a:rPr>
              <a:t>STREAM 02</a:t>
            </a:r>
            <a:endParaRPr lang="en-US" sz="1800" dirty="0"/>
          </a:p>
        </p:txBody>
      </p:sp>
      <p:sp>
        <p:nvSpPr>
          <p:cNvPr id="15" name="Text 13"/>
          <p:cNvSpPr/>
          <p:nvPr/>
        </p:nvSpPr>
        <p:spPr>
          <a:xfrm>
            <a:off x="3028885" y="4946811"/>
            <a:ext cx="261937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80000"/>
                  </a:srgbClr>
                </a:solidFill>
                <a:latin typeface="Georgia" pitchFamily="34" charset="0"/>
                <a:ea typeface="Georgia" pitchFamily="34" charset="-122"/>
                <a:cs typeface="Georgia" pitchFamily="34" charset="-120"/>
              </a:rPr>
              <a:t>$1/mo</a:t>
            </a:r>
            <a:endParaRPr lang="en-US" sz="4350" dirty="0"/>
          </a:p>
        </p:txBody>
      </p:sp>
      <p:sp>
        <p:nvSpPr>
          <p:cNvPr id="16" name="Text 14"/>
          <p:cNvSpPr/>
          <p:nvPr/>
        </p:nvSpPr>
        <p:spPr>
          <a:xfrm>
            <a:off x="5791119" y="4850348"/>
            <a:ext cx="12594042"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dirty="0">
                <a:solidFill>
                  <a:srgbClr val="17130F">
                    <a:alpha val="80000"/>
                  </a:srgbClr>
                </a:solidFill>
                <a:latin typeface="Arial" pitchFamily="34" charset="0"/>
                <a:ea typeface="Arial" pitchFamily="34" charset="-122"/>
                <a:cs typeface="Arial" pitchFamily="34" charset="-120"/>
              </a:rPr>
              <a:t>In-Game Pack Sales</a:t>
            </a:r>
            <a:endParaRPr lang="en-US" sz="2250" dirty="0"/>
          </a:p>
        </p:txBody>
      </p:sp>
      <p:sp>
        <p:nvSpPr>
          <p:cNvPr id="17" name="Text 15"/>
          <p:cNvSpPr/>
          <p:nvPr/>
        </p:nvSpPr>
        <p:spPr>
          <a:xfrm>
            <a:off x="5791119" y="5250410"/>
            <a:ext cx="12594042" cy="383385"/>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80000"/>
                  </a:srgbClr>
                </a:solidFill>
                <a:latin typeface="Arial" pitchFamily="34" charset="0"/>
                <a:ea typeface="Arial" pitchFamily="34" charset="-122"/>
                <a:cs typeface="Arial" pitchFamily="34" charset="-120"/>
              </a:rPr>
              <a:t>Average Freemium member spend on packs, power-ups, and extra lives inside PairPlays.</a:t>
            </a:r>
            <a:endParaRPr lang="en-US" sz="1875" dirty="0"/>
          </a:p>
        </p:txBody>
      </p:sp>
      <p:sp>
        <p:nvSpPr>
          <p:cNvPr id="18" name="Shape 16"/>
          <p:cNvSpPr/>
          <p:nvPr/>
        </p:nvSpPr>
        <p:spPr>
          <a:xfrm>
            <a:off x="1047740" y="7121985"/>
            <a:ext cx="16192508" cy="9525"/>
          </a:xfrm>
          <a:prstGeom prst="rect">
            <a:avLst/>
          </a:prstGeom>
          <a:solidFill>
            <a:srgbClr val="D9D2C6">
              <a:alpha val="65000"/>
            </a:srgbClr>
          </a:solidFill>
          <a:ln/>
        </p:spPr>
      </p:sp>
      <p:sp>
        <p:nvSpPr>
          <p:cNvPr id="19" name="Text 17"/>
          <p:cNvSpPr/>
          <p:nvPr/>
        </p:nvSpPr>
        <p:spPr>
          <a:xfrm>
            <a:off x="1047740" y="6272079"/>
            <a:ext cx="1676361" cy="495264"/>
          </a:xfrm>
          <a:prstGeom prst="rect">
            <a:avLst/>
          </a:prstGeom>
          <a:noFill/>
          <a:ln/>
        </p:spPr>
        <p:txBody>
          <a:bodyPr wrap="square" lIns="25400" tIns="25400" rIns="25400" bIns="25400" rtlCol="0" anchor="t">
            <a:normAutofit/>
          </a:bodyPr>
          <a:lstStyle/>
          <a:p>
            <a:pPr algn="l" indent="0" marL="0">
              <a:lnSpc>
                <a:spcPct val="86400"/>
              </a:lnSpc>
              <a:buNone/>
            </a:pPr>
            <a:r>
              <a:rPr lang="en-US" sz="1800" b="1" spc="324" kern="0" dirty="0">
                <a:solidFill>
                  <a:srgbClr val="8A1225">
                    <a:alpha val="65000"/>
                  </a:srgbClr>
                </a:solidFill>
                <a:latin typeface="Arial" pitchFamily="34" charset="0"/>
                <a:ea typeface="Arial" pitchFamily="34" charset="-122"/>
                <a:cs typeface="Arial" pitchFamily="34" charset="-120"/>
              </a:rPr>
              <a:t>STREAM 03</a:t>
            </a:r>
            <a:endParaRPr lang="en-US" sz="1800" dirty="0"/>
          </a:p>
        </p:txBody>
      </p:sp>
      <p:sp>
        <p:nvSpPr>
          <p:cNvPr id="20" name="Text 18"/>
          <p:cNvSpPr/>
          <p:nvPr/>
        </p:nvSpPr>
        <p:spPr>
          <a:xfrm>
            <a:off x="3028885" y="6224451"/>
            <a:ext cx="261937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65000"/>
                  </a:srgbClr>
                </a:solidFill>
                <a:latin typeface="Georgia" pitchFamily="34" charset="0"/>
                <a:ea typeface="Georgia" pitchFamily="34" charset="-122"/>
                <a:cs typeface="Georgia" pitchFamily="34" charset="-120"/>
              </a:rPr>
              <a:t>$0.25/mo</a:t>
            </a:r>
            <a:endParaRPr lang="en-US" sz="4350" dirty="0"/>
          </a:p>
        </p:txBody>
      </p:sp>
      <p:sp>
        <p:nvSpPr>
          <p:cNvPr id="21" name="Text 19"/>
          <p:cNvSpPr/>
          <p:nvPr/>
        </p:nvSpPr>
        <p:spPr>
          <a:xfrm>
            <a:off x="5791119" y="6127989"/>
            <a:ext cx="12594042"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dirty="0">
                <a:solidFill>
                  <a:srgbClr val="17130F">
                    <a:alpha val="65000"/>
                  </a:srgbClr>
                </a:solidFill>
                <a:latin typeface="Arial" pitchFamily="34" charset="0"/>
                <a:ea typeface="Arial" pitchFamily="34" charset="-122"/>
                <a:cs typeface="Arial" pitchFamily="34" charset="-120"/>
              </a:rPr>
              <a:t>In-Game Ad Revenue</a:t>
            </a:r>
            <a:endParaRPr lang="en-US" sz="2250" dirty="0"/>
          </a:p>
        </p:txBody>
      </p:sp>
      <p:sp>
        <p:nvSpPr>
          <p:cNvPr id="22" name="Text 20"/>
          <p:cNvSpPr/>
          <p:nvPr/>
        </p:nvSpPr>
        <p:spPr>
          <a:xfrm>
            <a:off x="5791119" y="6528050"/>
            <a:ext cx="12594042" cy="383385"/>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65000"/>
                  </a:srgbClr>
                </a:solidFill>
                <a:latin typeface="Arial" pitchFamily="34" charset="0"/>
                <a:ea typeface="Arial" pitchFamily="34" charset="-122"/>
                <a:cs typeface="Arial" pitchFamily="34" charset="-120"/>
              </a:rPr>
              <a:t>Rewarded video ads — opt-in model, Freemium members only. No forced interruptions.</a:t>
            </a:r>
            <a:endParaRPr lang="en-US" sz="1875" dirty="0"/>
          </a:p>
        </p:txBody>
      </p:sp>
      <p:sp>
        <p:nvSpPr>
          <p:cNvPr id="23" name="Shape 21"/>
          <p:cNvSpPr/>
          <p:nvPr/>
        </p:nvSpPr>
        <p:spPr>
          <a:xfrm>
            <a:off x="1047740" y="7172438"/>
            <a:ext cx="16192508" cy="1250871"/>
          </a:xfrm>
          <a:prstGeom prst="rect">
            <a:avLst/>
          </a:prstGeom>
          <a:solidFill>
            <a:srgbClr val="EDE6DC">
              <a:alpha val="40000"/>
            </a:srgbClr>
          </a:solidFill>
          <a:ln/>
        </p:spPr>
      </p:sp>
      <p:sp>
        <p:nvSpPr>
          <p:cNvPr id="24" name="Shape 22"/>
          <p:cNvSpPr/>
          <p:nvPr/>
        </p:nvSpPr>
        <p:spPr>
          <a:xfrm>
            <a:off x="1047740" y="8415041"/>
            <a:ext cx="16192508" cy="9525"/>
          </a:xfrm>
          <a:prstGeom prst="rect">
            <a:avLst/>
          </a:prstGeom>
          <a:solidFill>
            <a:srgbClr val="D9D2C6">
              <a:alpha val="40000"/>
            </a:srgbClr>
          </a:solidFill>
          <a:ln/>
        </p:spPr>
      </p:sp>
      <p:sp>
        <p:nvSpPr>
          <p:cNvPr id="25" name="Text 23"/>
          <p:cNvSpPr/>
          <p:nvPr/>
        </p:nvSpPr>
        <p:spPr>
          <a:xfrm>
            <a:off x="1047740" y="7565136"/>
            <a:ext cx="1676361" cy="495264"/>
          </a:xfrm>
          <a:prstGeom prst="rect">
            <a:avLst/>
          </a:prstGeom>
          <a:noFill/>
          <a:ln/>
        </p:spPr>
        <p:txBody>
          <a:bodyPr wrap="square" lIns="25400" tIns="25400" rIns="25400" bIns="25400" rtlCol="0" anchor="t">
            <a:normAutofit/>
          </a:bodyPr>
          <a:lstStyle/>
          <a:p>
            <a:pPr algn="l" indent="0" marL="0">
              <a:lnSpc>
                <a:spcPct val="86400"/>
              </a:lnSpc>
              <a:buNone/>
            </a:pPr>
            <a:r>
              <a:rPr lang="en-US" sz="1800" b="1" spc="324" kern="0" dirty="0">
                <a:solidFill>
                  <a:srgbClr val="8A1225">
                    <a:alpha val="40000"/>
                  </a:srgbClr>
                </a:solidFill>
                <a:latin typeface="Arial" pitchFamily="34" charset="0"/>
                <a:ea typeface="Arial" pitchFamily="34" charset="-122"/>
                <a:cs typeface="Arial" pitchFamily="34" charset="-120"/>
              </a:rPr>
              <a:t>STREAM 04</a:t>
            </a:r>
            <a:endParaRPr lang="en-US" sz="1800" dirty="0"/>
          </a:p>
        </p:txBody>
      </p:sp>
      <p:sp>
        <p:nvSpPr>
          <p:cNvPr id="26" name="Text 24"/>
          <p:cNvSpPr/>
          <p:nvPr/>
        </p:nvSpPr>
        <p:spPr>
          <a:xfrm>
            <a:off x="3028885" y="7517508"/>
            <a:ext cx="261937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40000"/>
                  </a:srgbClr>
                </a:solidFill>
                <a:latin typeface="Georgia" pitchFamily="34" charset="0"/>
                <a:ea typeface="Georgia" pitchFamily="34" charset="-122"/>
                <a:cs typeface="Georgia" pitchFamily="34" charset="-120"/>
              </a:rPr>
              <a:t>$3/mo</a:t>
            </a:r>
            <a:endParaRPr lang="en-US" sz="4350" dirty="0"/>
          </a:p>
        </p:txBody>
      </p:sp>
      <p:sp>
        <p:nvSpPr>
          <p:cNvPr id="27" name="Text 25"/>
          <p:cNvSpPr/>
          <p:nvPr/>
        </p:nvSpPr>
        <p:spPr>
          <a:xfrm>
            <a:off x="5791119" y="7248403"/>
            <a:ext cx="12594042"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dirty="0">
                <a:solidFill>
                  <a:srgbClr val="17130F">
                    <a:alpha val="40000"/>
                  </a:srgbClr>
                </a:solidFill>
                <a:latin typeface="Arial" pitchFamily="34" charset="0"/>
                <a:ea typeface="Arial" pitchFamily="34" charset="-122"/>
                <a:cs typeface="Arial" pitchFamily="34" charset="-120"/>
              </a:rPr>
              <a:t>Premium Memberships</a:t>
            </a:r>
            <a:endParaRPr lang="en-US" sz="2250" dirty="0"/>
          </a:p>
        </p:txBody>
      </p:sp>
      <p:sp>
        <p:nvSpPr>
          <p:cNvPr id="28" name="Text 26"/>
          <p:cNvSpPr/>
          <p:nvPr/>
        </p:nvSpPr>
        <p:spPr>
          <a:xfrm>
            <a:off x="5791119" y="7648465"/>
            <a:ext cx="11792603" cy="728669"/>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40000"/>
                  </a:srgbClr>
                </a:solidFill>
                <a:latin typeface="Arial" pitchFamily="34" charset="0"/>
                <a:ea typeface="Arial" pitchFamily="34" charset="-122"/>
                <a:cs typeface="Arial" pitchFamily="34" charset="-120"/>
              </a:rPr>
              <a:t>$36/year. Unlocks coupons, advanced content, and premium prize draws. Activates with full PourPlays platform launch.</a:t>
            </a:r>
            <a:endParaRPr lang="en-US" sz="1875" dirty="0"/>
          </a:p>
        </p:txBody>
      </p:sp>
      <p:sp>
        <p:nvSpPr>
          <p:cNvPr id="29" name="Shape 27"/>
          <p:cNvSpPr/>
          <p:nvPr/>
        </p:nvSpPr>
        <p:spPr>
          <a:xfrm>
            <a:off x="1047740" y="8480449"/>
            <a:ext cx="16192508" cy="1242603"/>
          </a:xfrm>
          <a:prstGeom prst="rect">
            <a:avLst/>
          </a:prstGeom>
          <a:solidFill>
            <a:srgbClr val="EDE6DC">
              <a:alpha val="7000"/>
            </a:srgbClr>
          </a:solidFill>
          <a:ln/>
        </p:spPr>
      </p:sp>
      <p:sp>
        <p:nvSpPr>
          <p:cNvPr id="30" name="Text 28"/>
          <p:cNvSpPr/>
          <p:nvPr/>
        </p:nvSpPr>
        <p:spPr>
          <a:xfrm>
            <a:off x="1047740" y="8873146"/>
            <a:ext cx="1676361" cy="495264"/>
          </a:xfrm>
          <a:prstGeom prst="rect">
            <a:avLst/>
          </a:prstGeom>
          <a:noFill/>
          <a:ln/>
        </p:spPr>
        <p:txBody>
          <a:bodyPr wrap="square" lIns="25400" tIns="25400" rIns="25400" bIns="25400" rtlCol="0" anchor="t">
            <a:normAutofit/>
          </a:bodyPr>
          <a:lstStyle/>
          <a:p>
            <a:pPr algn="l" indent="0" marL="0">
              <a:lnSpc>
                <a:spcPct val="86400"/>
              </a:lnSpc>
              <a:buNone/>
            </a:pPr>
            <a:r>
              <a:rPr lang="en-US" sz="1800" b="1" spc="324" kern="0" dirty="0">
                <a:solidFill>
                  <a:srgbClr val="8A1225">
                    <a:alpha val="7000"/>
                  </a:srgbClr>
                </a:solidFill>
                <a:latin typeface="Arial" pitchFamily="34" charset="0"/>
                <a:ea typeface="Arial" pitchFamily="34" charset="-122"/>
                <a:cs typeface="Arial" pitchFamily="34" charset="-120"/>
              </a:rPr>
              <a:t>STREAM 05</a:t>
            </a:r>
            <a:endParaRPr lang="en-US" sz="1800" dirty="0"/>
          </a:p>
        </p:txBody>
      </p:sp>
      <p:sp>
        <p:nvSpPr>
          <p:cNvPr id="31" name="Text 29"/>
          <p:cNvSpPr/>
          <p:nvPr/>
        </p:nvSpPr>
        <p:spPr>
          <a:xfrm>
            <a:off x="3028885" y="8825518"/>
            <a:ext cx="2619375" cy="590564"/>
          </a:xfrm>
          <a:prstGeom prst="rect">
            <a:avLst/>
          </a:prstGeom>
          <a:noFill/>
          <a:ln/>
        </p:spPr>
        <p:txBody>
          <a:bodyPr wrap="square" lIns="25400" tIns="25400" rIns="25400" bIns="25400" rtlCol="0" anchor="t">
            <a:normAutofit/>
          </a:bodyPr>
          <a:lstStyle/>
          <a:p>
            <a:pPr algn="l" indent="0" marL="0">
              <a:lnSpc>
                <a:spcPct val="87916"/>
              </a:lnSpc>
              <a:buNone/>
            </a:pPr>
            <a:r>
              <a:rPr lang="en-US" sz="4350" dirty="0">
                <a:solidFill>
                  <a:srgbClr val="17130F">
                    <a:alpha val="7000"/>
                  </a:srgbClr>
                </a:solidFill>
                <a:latin typeface="Georgia" pitchFamily="34" charset="0"/>
                <a:ea typeface="Georgia" pitchFamily="34" charset="-122"/>
                <a:cs typeface="Georgia" pitchFamily="34" charset="-120"/>
              </a:rPr>
              <a:t>$1/mo</a:t>
            </a:r>
            <a:endParaRPr lang="en-US" sz="4350" dirty="0"/>
          </a:p>
        </p:txBody>
      </p:sp>
      <p:sp>
        <p:nvSpPr>
          <p:cNvPr id="32" name="Text 30"/>
          <p:cNvSpPr/>
          <p:nvPr/>
        </p:nvSpPr>
        <p:spPr>
          <a:xfrm>
            <a:off x="5791119" y="8556413"/>
            <a:ext cx="12594042" cy="381016"/>
          </a:xfrm>
          <a:prstGeom prst="rect">
            <a:avLst/>
          </a:prstGeom>
          <a:noFill/>
          <a:ln/>
        </p:spPr>
        <p:txBody>
          <a:bodyPr wrap="square" lIns="25400" tIns="25400" rIns="25400" bIns="25400" rtlCol="0" anchor="t">
            <a:normAutofit/>
          </a:bodyPr>
          <a:lstStyle/>
          <a:p>
            <a:pPr algn="l" indent="0" marL="0">
              <a:lnSpc>
                <a:spcPct val="104551"/>
              </a:lnSpc>
              <a:buNone/>
            </a:pPr>
            <a:r>
              <a:rPr lang="en-US" sz="2250" b="1" dirty="0">
                <a:solidFill>
                  <a:srgbClr val="17130F">
                    <a:alpha val="7000"/>
                  </a:srgbClr>
                </a:solidFill>
                <a:latin typeface="Arial" pitchFamily="34" charset="0"/>
                <a:ea typeface="Arial" pitchFamily="34" charset="-122"/>
                <a:cs typeface="Arial" pitchFamily="34" charset="-120"/>
              </a:rPr>
              <a:t>Other Revenue</a:t>
            </a:r>
            <a:endParaRPr lang="en-US" sz="2250" dirty="0"/>
          </a:p>
        </p:txBody>
      </p:sp>
      <p:sp>
        <p:nvSpPr>
          <p:cNvPr id="33" name="Text 31"/>
          <p:cNvSpPr/>
          <p:nvPr/>
        </p:nvSpPr>
        <p:spPr>
          <a:xfrm>
            <a:off x="5791119" y="8956474"/>
            <a:ext cx="11792603" cy="728669"/>
          </a:xfrm>
          <a:prstGeom prst="rect">
            <a:avLst/>
          </a:prstGeom>
          <a:noFill/>
          <a:ln/>
        </p:spPr>
        <p:txBody>
          <a:bodyPr wrap="square" lIns="25400" tIns="25400" rIns="25400" bIns="25400" rtlCol="0" anchor="t">
            <a:normAutofit/>
          </a:bodyPr>
          <a:lstStyle/>
          <a:p>
            <a:pPr algn="l" indent="0" marL="0">
              <a:lnSpc>
                <a:spcPct val="126545"/>
              </a:lnSpc>
              <a:buNone/>
            </a:pPr>
            <a:r>
              <a:rPr lang="en-US" sz="1875" dirty="0">
                <a:solidFill>
                  <a:srgbClr val="5E564D">
                    <a:alpha val="7000"/>
                  </a:srgbClr>
                </a:solidFill>
                <a:latin typeface="Arial" pitchFamily="34" charset="0"/>
                <a:ea typeface="Arial" pitchFamily="34" charset="-122"/>
                <a:cs typeface="Arial" pitchFamily="34" charset="-120"/>
              </a:rPr>
              <a:t>Per Premium member — Sponsorship, tastings, classes, gifting, merchandise, events, licensing &amp; data insights.</a:t>
            </a:r>
            <a:endParaRPr lang="en-US" sz="187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2EC"/>
        </a:solidFill>
      </p:bgPr>
    </p:bg>
    <p:spTree>
      <p:nvGrpSpPr>
        <p:cNvPr id="1" name=""/>
        <p:cNvGrpSpPr/>
        <p:nvPr/>
      </p:nvGrpSpPr>
      <p:grpSpPr>
        <a:xfrm>
          <a:off x="0" y="0"/>
          <a:ext cx="0" cy="0"/>
          <a:chOff x="0" y="0"/>
          <a:chExt cx="0" cy="0"/>
        </a:xfrm>
      </p:grpSpPr>
      <p:sp>
        <p:nvSpPr>
          <p:cNvPr id="2" name="Text 0"/>
          <p:cNvSpPr/>
          <p:nvPr/>
        </p:nvSpPr>
        <p:spPr>
          <a:xfrm>
            <a:off x="1047740" y="767481"/>
            <a:ext cx="4083962" cy="276242"/>
          </a:xfrm>
          <a:prstGeom prst="rect">
            <a:avLst/>
          </a:prstGeom>
          <a:noFill/>
          <a:ln/>
        </p:spPr>
        <p:txBody>
          <a:bodyPr wrap="square" lIns="25400" tIns="25400" rIns="25400" bIns="25400" rtlCol="0" anchor="t">
            <a:normAutofit/>
          </a:bodyPr>
          <a:lstStyle/>
          <a:p>
            <a:pPr algn="l" indent="0" marL="0">
              <a:lnSpc>
                <a:spcPct val="87273"/>
              </a:lnSpc>
              <a:buNone/>
            </a:pPr>
            <a:r>
              <a:rPr lang="en-US" sz="1875" b="1" spc="413" kern="0" dirty="0">
                <a:solidFill>
                  <a:srgbClr val="8A1225">
                    <a:alpha val="96000"/>
                  </a:srgbClr>
                </a:solidFill>
                <a:latin typeface="Arial" pitchFamily="34" charset="0"/>
                <a:ea typeface="Arial" pitchFamily="34" charset="-122"/>
                <a:cs typeface="Arial" pitchFamily="34" charset="-120"/>
              </a:rPr>
              <a:t>MARKET OPPORTUNITY</a:t>
            </a:r>
            <a:endParaRPr lang="en-US" sz="1875" dirty="0"/>
          </a:p>
        </p:txBody>
      </p:sp>
      <p:sp>
        <p:nvSpPr>
          <p:cNvPr id="3" name="Text 1"/>
          <p:cNvSpPr/>
          <p:nvPr/>
        </p:nvSpPr>
        <p:spPr>
          <a:xfrm>
            <a:off x="16136267" y="761969"/>
            <a:ext cx="1180181" cy="285759"/>
          </a:xfrm>
          <a:prstGeom prst="rect">
            <a:avLst/>
          </a:prstGeom>
          <a:noFill/>
          <a:ln/>
        </p:spPr>
        <p:txBody>
          <a:bodyPr wrap="square" lIns="25400" tIns="25400" rIns="25400" bIns="25400" rtlCol="0" anchor="t">
            <a:normAutofit/>
          </a:bodyPr>
          <a:lstStyle/>
          <a:p>
            <a:pPr algn="l" indent="0" marL="0">
              <a:lnSpc>
                <a:spcPct val="88094"/>
              </a:lnSpc>
              <a:buNone/>
            </a:pPr>
            <a:r>
              <a:rPr lang="en-US" sz="1950" i="1" dirty="0">
                <a:solidFill>
                  <a:srgbClr val="6E6558">
                    <a:alpha val="96000"/>
                  </a:srgbClr>
                </a:solidFill>
                <a:latin typeface="Georgia" pitchFamily="34" charset="0"/>
                <a:ea typeface="Georgia" pitchFamily="34" charset="-122"/>
                <a:cs typeface="Georgia" pitchFamily="34" charset="-120"/>
              </a:rPr>
              <a:t>PourPlays</a:t>
            </a:r>
            <a:endParaRPr lang="en-US" sz="1950" dirty="0"/>
          </a:p>
        </p:txBody>
      </p:sp>
      <p:sp>
        <p:nvSpPr>
          <p:cNvPr id="4" name="Shape 2"/>
          <p:cNvSpPr/>
          <p:nvPr/>
        </p:nvSpPr>
        <p:spPr>
          <a:xfrm>
            <a:off x="1047740" y="1219176"/>
            <a:ext cx="16051195" cy="9525"/>
          </a:xfrm>
          <a:prstGeom prst="rect">
            <a:avLst/>
          </a:prstGeom>
          <a:solidFill>
            <a:srgbClr val="17130F"/>
          </a:solidFill>
          <a:ln/>
        </p:spPr>
      </p:sp>
      <p:sp>
        <p:nvSpPr>
          <p:cNvPr id="5" name="Text 3"/>
          <p:cNvSpPr/>
          <p:nvPr/>
        </p:nvSpPr>
        <p:spPr>
          <a:xfrm>
            <a:off x="1047740" y="1725324"/>
            <a:ext cx="7259948" cy="1598211"/>
          </a:xfrm>
          <a:prstGeom prst="rect">
            <a:avLst/>
          </a:prstGeom>
          <a:noFill/>
          <a:ln/>
        </p:spPr>
        <p:txBody>
          <a:bodyPr wrap="square" lIns="25400" tIns="25400" rIns="25400" bIns="25400" rtlCol="0" anchor="t">
            <a:normAutofit/>
          </a:bodyPr>
          <a:lstStyle/>
          <a:p>
            <a:pPr algn="l" indent="0" marL="0">
              <a:lnSpc>
                <a:spcPct val="92499"/>
              </a:lnSpc>
              <a:buNone/>
            </a:pPr>
            <a:r>
              <a:rPr lang="en-US" sz="5850" dirty="0">
                <a:solidFill>
                  <a:srgbClr val="17130F">
                    <a:alpha val="99000"/>
                  </a:srgbClr>
                </a:solidFill>
                <a:latin typeface="Georgia" pitchFamily="34" charset="0"/>
                <a:ea typeface="Georgia" pitchFamily="34" charset="-122"/>
                <a:cs typeface="Georgia" pitchFamily="34" charset="-120"/>
              </a:rPr>
              <a:t>Three giant markets. One white space.</a:t>
            </a:r>
            <a:endParaRPr lang="en-US" sz="5850" dirty="0"/>
          </a:p>
        </p:txBody>
      </p:sp>
      <p:sp>
        <p:nvSpPr>
          <p:cNvPr id="6" name="Text 4"/>
          <p:cNvSpPr/>
          <p:nvPr/>
        </p:nvSpPr>
        <p:spPr>
          <a:xfrm>
            <a:off x="8953459" y="1729268"/>
            <a:ext cx="8535393" cy="1598212"/>
          </a:xfrm>
          <a:prstGeom prst="rect">
            <a:avLst/>
          </a:prstGeom>
          <a:noFill/>
          <a:ln/>
        </p:spPr>
        <p:txBody>
          <a:bodyPr wrap="square" lIns="25400" tIns="25400" rIns="25400" bIns="25400" rtlCol="0" anchor="t">
            <a:normAutofit/>
          </a:bodyPr>
          <a:lstStyle/>
          <a:p>
            <a:pPr algn="l" indent="0" marL="0">
              <a:lnSpc>
                <a:spcPct val="139532"/>
              </a:lnSpc>
              <a:buNone/>
            </a:pPr>
            <a:r>
              <a:rPr lang="en-US" sz="2025" dirty="0">
                <a:solidFill>
                  <a:srgbClr val="554E46">
                    <a:alpha val="97000"/>
                  </a:srgbClr>
                </a:solidFill>
                <a:latin typeface="Arial" pitchFamily="34" charset="0"/>
                <a:ea typeface="Arial" pitchFamily="34" charset="-122"/>
                <a:cs typeface="Arial" pitchFamily="34" charset="-120"/>
              </a:rPr>
              <a:t>PourPlays sits at the intersection of three massive, growing categories — and there is no incumbent.</a:t>
            </a:r>
            <a:endParaRPr lang="en-US" sz="2025" dirty="0"/>
          </a:p>
        </p:txBody>
      </p:sp>
      <p:sp>
        <p:nvSpPr>
          <p:cNvPr id="7" name="Shape 5"/>
          <p:cNvSpPr/>
          <p:nvPr/>
        </p:nvSpPr>
        <p:spPr>
          <a:xfrm>
            <a:off x="1047740" y="3760322"/>
            <a:ext cx="16192508" cy="9525"/>
          </a:xfrm>
          <a:prstGeom prst="rect">
            <a:avLst/>
          </a:prstGeom>
          <a:solidFill>
            <a:srgbClr val="17130F"/>
          </a:solidFill>
          <a:ln/>
        </p:spPr>
      </p:sp>
      <p:sp>
        <p:nvSpPr>
          <p:cNvPr id="8" name="Text 6"/>
          <p:cNvSpPr/>
          <p:nvPr/>
        </p:nvSpPr>
        <p:spPr>
          <a:xfrm>
            <a:off x="1047740" y="4563865"/>
            <a:ext cx="5203838" cy="949414"/>
          </a:xfrm>
          <a:prstGeom prst="rect">
            <a:avLst/>
          </a:prstGeom>
          <a:noFill/>
          <a:ln/>
        </p:spPr>
        <p:txBody>
          <a:bodyPr wrap="square" lIns="25400" tIns="25400" rIns="25400" bIns="25400" rtlCol="0" anchor="t">
            <a:normAutofit/>
          </a:bodyPr>
          <a:lstStyle/>
          <a:p>
            <a:pPr algn="l" indent="0" marL="0">
              <a:lnSpc>
                <a:spcPct val="80848"/>
              </a:lnSpc>
              <a:buNone/>
            </a:pPr>
            <a:r>
              <a:rPr lang="en-US" sz="7800" dirty="0">
                <a:solidFill>
                  <a:srgbClr val="8A1225">
                    <a:alpha val="91000"/>
                  </a:srgbClr>
                </a:solidFill>
                <a:latin typeface="Georgia" pitchFamily="34" charset="0"/>
                <a:ea typeface="Georgia" pitchFamily="34" charset="-122"/>
                <a:cs typeface="Georgia" pitchFamily="34" charset="-120"/>
              </a:rPr>
              <a:t>$347B+</a:t>
            </a:r>
            <a:endParaRPr lang="en-US" sz="7800" dirty="0"/>
          </a:p>
        </p:txBody>
      </p:sp>
      <p:sp>
        <p:nvSpPr>
          <p:cNvPr id="9" name="Shape 7"/>
          <p:cNvSpPr/>
          <p:nvPr/>
        </p:nvSpPr>
        <p:spPr>
          <a:xfrm>
            <a:off x="1047740" y="5790707"/>
            <a:ext cx="1809709" cy="9525"/>
          </a:xfrm>
          <a:prstGeom prst="rect">
            <a:avLst/>
          </a:prstGeom>
          <a:solidFill>
            <a:srgbClr val="17130F">
              <a:alpha val="91000"/>
            </a:srgbClr>
          </a:solidFill>
          <a:ln/>
        </p:spPr>
      </p:sp>
      <p:sp>
        <p:nvSpPr>
          <p:cNvPr id="10" name="Shape 8"/>
          <p:cNvSpPr/>
          <p:nvPr/>
        </p:nvSpPr>
        <p:spPr>
          <a:xfrm>
            <a:off x="1047740" y="5760907"/>
            <a:ext cx="1809709" cy="9525"/>
          </a:xfrm>
          <a:prstGeom prst="rect">
            <a:avLst/>
          </a:prstGeom>
          <a:solidFill>
            <a:srgbClr val="17130F">
              <a:alpha val="91000"/>
            </a:srgbClr>
          </a:solidFill>
          <a:ln/>
        </p:spPr>
      </p:sp>
      <p:sp>
        <p:nvSpPr>
          <p:cNvPr id="11" name="Text 9"/>
          <p:cNvSpPr/>
          <p:nvPr/>
        </p:nvSpPr>
        <p:spPr>
          <a:xfrm>
            <a:off x="1047740" y="6046591"/>
            <a:ext cx="5203838"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17130F">
                    <a:alpha val="91000"/>
                  </a:srgbClr>
                </a:solidFill>
                <a:latin typeface="Arial" pitchFamily="34" charset="0"/>
                <a:ea typeface="Arial" pitchFamily="34" charset="-122"/>
                <a:cs typeface="Arial" pitchFamily="34" charset="-120"/>
              </a:rPr>
              <a:t>GLOBAL WINE MARKET</a:t>
            </a:r>
            <a:endParaRPr lang="en-US" sz="1800" dirty="0"/>
          </a:p>
        </p:txBody>
      </p:sp>
      <p:sp>
        <p:nvSpPr>
          <p:cNvPr id="12" name="Text 10"/>
          <p:cNvSpPr/>
          <p:nvPr/>
        </p:nvSpPr>
        <p:spPr>
          <a:xfrm>
            <a:off x="1047740" y="6465644"/>
            <a:ext cx="4872685"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91000"/>
                  </a:srgbClr>
                </a:solidFill>
                <a:latin typeface="Arial" pitchFamily="34" charset="0"/>
                <a:ea typeface="Arial" pitchFamily="34" charset="-122"/>
                <a:cs typeface="Arial" pitchFamily="34" charset="-120"/>
              </a:rPr>
              <a:t>Plus $23B+ in online wine retail in the U.S. alone. 40% of wine sold on discount — brands desperate for engagement.</a:t>
            </a:r>
            <a:endParaRPr lang="en-US" sz="1950" dirty="0"/>
          </a:p>
        </p:txBody>
      </p:sp>
      <p:sp>
        <p:nvSpPr>
          <p:cNvPr id="13" name="Shape 11"/>
          <p:cNvSpPr/>
          <p:nvPr/>
        </p:nvSpPr>
        <p:spPr>
          <a:xfrm>
            <a:off x="6445214" y="3804372"/>
            <a:ext cx="9525" cy="4649716"/>
          </a:xfrm>
          <a:prstGeom prst="rect">
            <a:avLst/>
          </a:prstGeom>
          <a:solidFill>
            <a:srgbClr val="D9D2C6">
              <a:alpha val="79000"/>
            </a:srgbClr>
          </a:solidFill>
          <a:ln/>
        </p:spPr>
      </p:sp>
      <p:sp>
        <p:nvSpPr>
          <p:cNvPr id="14" name="Text 12"/>
          <p:cNvSpPr/>
          <p:nvPr/>
        </p:nvSpPr>
        <p:spPr>
          <a:xfrm>
            <a:off x="7120194" y="4583997"/>
            <a:ext cx="4461407" cy="949414"/>
          </a:xfrm>
          <a:prstGeom prst="rect">
            <a:avLst/>
          </a:prstGeom>
          <a:noFill/>
          <a:ln/>
        </p:spPr>
        <p:txBody>
          <a:bodyPr wrap="square" lIns="25400" tIns="25400" rIns="25400" bIns="25400" rtlCol="0" anchor="t">
            <a:normAutofit/>
          </a:bodyPr>
          <a:lstStyle/>
          <a:p>
            <a:pPr algn="l" indent="0" marL="0">
              <a:lnSpc>
                <a:spcPct val="80848"/>
              </a:lnSpc>
              <a:buNone/>
            </a:pPr>
            <a:r>
              <a:rPr lang="en-US" sz="7800" dirty="0">
                <a:solidFill>
                  <a:srgbClr val="8A1225">
                    <a:alpha val="79000"/>
                  </a:srgbClr>
                </a:solidFill>
                <a:latin typeface="Georgia" pitchFamily="34" charset="0"/>
                <a:ea typeface="Georgia" pitchFamily="34" charset="-122"/>
                <a:cs typeface="Georgia" pitchFamily="34" charset="-120"/>
              </a:rPr>
              <a:t>$250B</a:t>
            </a:r>
            <a:endParaRPr lang="en-US" sz="7800" dirty="0"/>
          </a:p>
        </p:txBody>
      </p:sp>
      <p:sp>
        <p:nvSpPr>
          <p:cNvPr id="15" name="Shape 13"/>
          <p:cNvSpPr/>
          <p:nvPr/>
        </p:nvSpPr>
        <p:spPr>
          <a:xfrm>
            <a:off x="7120194" y="5810838"/>
            <a:ext cx="1809709" cy="9525"/>
          </a:xfrm>
          <a:prstGeom prst="rect">
            <a:avLst/>
          </a:prstGeom>
          <a:solidFill>
            <a:srgbClr val="17130F">
              <a:alpha val="79000"/>
            </a:srgbClr>
          </a:solidFill>
          <a:ln/>
        </p:spPr>
      </p:sp>
      <p:sp>
        <p:nvSpPr>
          <p:cNvPr id="16" name="Shape 14"/>
          <p:cNvSpPr/>
          <p:nvPr/>
        </p:nvSpPr>
        <p:spPr>
          <a:xfrm>
            <a:off x="7120194" y="5781038"/>
            <a:ext cx="1809709" cy="9525"/>
          </a:xfrm>
          <a:prstGeom prst="rect">
            <a:avLst/>
          </a:prstGeom>
          <a:solidFill>
            <a:srgbClr val="17130F">
              <a:alpha val="79000"/>
            </a:srgbClr>
          </a:solidFill>
          <a:ln/>
        </p:spPr>
      </p:sp>
      <p:sp>
        <p:nvSpPr>
          <p:cNvPr id="17" name="Text 15"/>
          <p:cNvSpPr/>
          <p:nvPr/>
        </p:nvSpPr>
        <p:spPr>
          <a:xfrm>
            <a:off x="7120194" y="6066723"/>
            <a:ext cx="4461407"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17130F">
                    <a:alpha val="79000"/>
                  </a:srgbClr>
                </a:solidFill>
                <a:latin typeface="Arial" pitchFamily="34" charset="0"/>
                <a:ea typeface="Arial" pitchFamily="34" charset="-122"/>
                <a:cs typeface="Arial" pitchFamily="34" charset="-120"/>
              </a:rPr>
              <a:t>EDTECH MARKET</a:t>
            </a:r>
            <a:endParaRPr lang="en-US" sz="1800" dirty="0"/>
          </a:p>
        </p:txBody>
      </p:sp>
      <p:sp>
        <p:nvSpPr>
          <p:cNvPr id="18" name="Text 16"/>
          <p:cNvSpPr/>
          <p:nvPr/>
        </p:nvSpPr>
        <p:spPr>
          <a:xfrm>
            <a:off x="7120194" y="6485776"/>
            <a:ext cx="4177500"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79000"/>
                  </a:srgbClr>
                </a:solidFill>
                <a:latin typeface="Arial" pitchFamily="34" charset="0"/>
                <a:ea typeface="Arial" pitchFamily="34" charset="-122"/>
                <a:cs typeface="Arial" pitchFamily="34" charset="-120"/>
              </a:rPr>
              <a:t>Mobile-first learning is the fastest-growing segment. Our players are paying to learn.</a:t>
            </a:r>
            <a:endParaRPr lang="en-US" sz="1950" dirty="0"/>
          </a:p>
        </p:txBody>
      </p:sp>
      <p:sp>
        <p:nvSpPr>
          <p:cNvPr id="19" name="Shape 17"/>
          <p:cNvSpPr/>
          <p:nvPr/>
        </p:nvSpPr>
        <p:spPr>
          <a:xfrm>
            <a:off x="11842731" y="3841662"/>
            <a:ext cx="9525" cy="4649716"/>
          </a:xfrm>
          <a:prstGeom prst="rect">
            <a:avLst/>
          </a:prstGeom>
          <a:solidFill>
            <a:srgbClr val="D9D2C6">
              <a:alpha val="57000"/>
            </a:srgbClr>
          </a:solidFill>
          <a:ln/>
        </p:spPr>
      </p:sp>
      <p:sp>
        <p:nvSpPr>
          <p:cNvPr id="20" name="Text 18"/>
          <p:cNvSpPr/>
          <p:nvPr/>
        </p:nvSpPr>
        <p:spPr>
          <a:xfrm>
            <a:off x="12517712" y="4621287"/>
            <a:ext cx="5194743" cy="949414"/>
          </a:xfrm>
          <a:prstGeom prst="rect">
            <a:avLst/>
          </a:prstGeom>
          <a:noFill/>
          <a:ln/>
        </p:spPr>
        <p:txBody>
          <a:bodyPr wrap="square" lIns="25400" tIns="25400" rIns="25400" bIns="25400" rtlCol="0" anchor="t">
            <a:normAutofit/>
          </a:bodyPr>
          <a:lstStyle/>
          <a:p>
            <a:pPr algn="l" indent="0" marL="0">
              <a:lnSpc>
                <a:spcPct val="80848"/>
              </a:lnSpc>
              <a:buNone/>
            </a:pPr>
            <a:r>
              <a:rPr lang="en-US" sz="7800" dirty="0">
                <a:solidFill>
                  <a:srgbClr val="8A1225">
                    <a:alpha val="57000"/>
                  </a:srgbClr>
                </a:solidFill>
                <a:latin typeface="Georgia" pitchFamily="34" charset="0"/>
                <a:ea typeface="Georgia" pitchFamily="34" charset="-122"/>
                <a:cs typeface="Georgia" pitchFamily="34" charset="-120"/>
              </a:rPr>
              <a:t>$110B</a:t>
            </a:r>
            <a:endParaRPr lang="en-US" sz="7800" dirty="0"/>
          </a:p>
        </p:txBody>
      </p:sp>
      <p:sp>
        <p:nvSpPr>
          <p:cNvPr id="21" name="Shape 19"/>
          <p:cNvSpPr/>
          <p:nvPr/>
        </p:nvSpPr>
        <p:spPr>
          <a:xfrm>
            <a:off x="12517712" y="5848129"/>
            <a:ext cx="1809709" cy="9525"/>
          </a:xfrm>
          <a:prstGeom prst="rect">
            <a:avLst/>
          </a:prstGeom>
          <a:solidFill>
            <a:srgbClr val="17130F">
              <a:alpha val="57000"/>
            </a:srgbClr>
          </a:solidFill>
          <a:ln/>
        </p:spPr>
      </p:sp>
      <p:sp>
        <p:nvSpPr>
          <p:cNvPr id="22" name="Shape 20"/>
          <p:cNvSpPr/>
          <p:nvPr/>
        </p:nvSpPr>
        <p:spPr>
          <a:xfrm>
            <a:off x="12517712" y="5818329"/>
            <a:ext cx="1809709" cy="9525"/>
          </a:xfrm>
          <a:prstGeom prst="rect">
            <a:avLst/>
          </a:prstGeom>
          <a:solidFill>
            <a:srgbClr val="17130F">
              <a:alpha val="57000"/>
            </a:srgbClr>
          </a:solidFill>
          <a:ln/>
        </p:spPr>
      </p:sp>
      <p:sp>
        <p:nvSpPr>
          <p:cNvPr id="23" name="Text 21"/>
          <p:cNvSpPr/>
          <p:nvPr/>
        </p:nvSpPr>
        <p:spPr>
          <a:xfrm>
            <a:off x="12517712" y="6104013"/>
            <a:ext cx="5194743" cy="266682"/>
          </a:xfrm>
          <a:prstGeom prst="rect">
            <a:avLst/>
          </a:prstGeom>
          <a:noFill/>
          <a:ln/>
        </p:spPr>
        <p:txBody>
          <a:bodyPr wrap="square" lIns="25400" tIns="25400" rIns="25400" bIns="25400" rtlCol="0" anchor="t">
            <a:normAutofit/>
          </a:bodyPr>
          <a:lstStyle/>
          <a:p>
            <a:pPr algn="l" indent="0" marL="0">
              <a:lnSpc>
                <a:spcPct val="86400"/>
              </a:lnSpc>
              <a:buNone/>
            </a:pPr>
            <a:r>
              <a:rPr lang="en-US" sz="1800" b="1" spc="360" kern="0" dirty="0">
                <a:solidFill>
                  <a:srgbClr val="17130F">
                    <a:alpha val="57000"/>
                  </a:srgbClr>
                </a:solidFill>
                <a:latin typeface="Arial" pitchFamily="34" charset="0"/>
                <a:ea typeface="Arial" pitchFamily="34" charset="-122"/>
                <a:cs typeface="Arial" pitchFamily="34" charset="-120"/>
              </a:rPr>
              <a:t>SOCIAL GAMING</a:t>
            </a:r>
            <a:endParaRPr lang="en-US" sz="1800" dirty="0"/>
          </a:p>
        </p:txBody>
      </p:sp>
      <p:sp>
        <p:nvSpPr>
          <p:cNvPr id="24" name="Text 22"/>
          <p:cNvSpPr/>
          <p:nvPr/>
        </p:nvSpPr>
        <p:spPr>
          <a:xfrm>
            <a:off x="12517712" y="6523066"/>
            <a:ext cx="4864169" cy="1226787"/>
          </a:xfrm>
          <a:prstGeom prst="rect">
            <a:avLst/>
          </a:prstGeom>
          <a:noFill/>
          <a:ln/>
        </p:spPr>
        <p:txBody>
          <a:bodyPr wrap="square" lIns="25400" tIns="25400" rIns="25400" bIns="25400" rtlCol="0" anchor="t">
            <a:normAutofit/>
          </a:bodyPr>
          <a:lstStyle/>
          <a:p>
            <a:pPr algn="l" indent="0" marL="0">
              <a:lnSpc>
                <a:spcPct val="139582"/>
              </a:lnSpc>
              <a:buNone/>
            </a:pPr>
            <a:r>
              <a:rPr lang="en-US" sz="1950" dirty="0">
                <a:solidFill>
                  <a:srgbClr val="554E46">
                    <a:alpha val="57000"/>
                  </a:srgbClr>
                </a:solidFill>
                <a:latin typeface="Arial" pitchFamily="34" charset="0"/>
                <a:ea typeface="Arial" pitchFamily="34" charset="-122"/>
                <a:cs typeface="Arial" pitchFamily="34" charset="-120"/>
              </a:rPr>
              <a:t>Casual mobile gaming has eclipsed Hollywood. Daily-loop games dominate retention charts.</a:t>
            </a:r>
            <a:endParaRPr lang="en-US" sz="1950" dirty="0"/>
          </a:p>
        </p:txBody>
      </p:sp>
      <p:sp>
        <p:nvSpPr>
          <p:cNvPr id="25" name="Shape 23"/>
          <p:cNvSpPr/>
          <p:nvPr/>
        </p:nvSpPr>
        <p:spPr>
          <a:xfrm>
            <a:off x="1047740" y="8494486"/>
            <a:ext cx="16192508" cy="1030514"/>
          </a:xfrm>
          <a:prstGeom prst="rect">
            <a:avLst/>
          </a:prstGeom>
          <a:solidFill>
            <a:srgbClr val="8A1225"/>
          </a:solidFill>
          <a:ln/>
        </p:spPr>
      </p:sp>
      <p:sp>
        <p:nvSpPr>
          <p:cNvPr id="26" name="Text 24"/>
          <p:cNvSpPr/>
          <p:nvPr/>
        </p:nvSpPr>
        <p:spPr>
          <a:xfrm>
            <a:off x="1447790" y="8799286"/>
            <a:ext cx="15878183" cy="459014"/>
          </a:xfrm>
          <a:prstGeom prst="rect">
            <a:avLst/>
          </a:prstGeom>
          <a:noFill/>
          <a:ln/>
        </p:spPr>
        <p:txBody>
          <a:bodyPr wrap="square" lIns="25400" tIns="25400" rIns="25400" bIns="25400" rtlCol="0" anchor="t">
            <a:normAutofit/>
          </a:bodyPr>
          <a:lstStyle/>
          <a:p>
            <a:pPr algn="l" indent="0" marL="0">
              <a:buNone/>
            </a:pPr>
            <a:r>
              <a:rPr lang="en-US" sz="2550" i="1" dirty="0">
                <a:solidFill>
                  <a:srgbClr val="F7F3EC"/>
                </a:solidFill>
                <a:latin typeface="Georgia" pitchFamily="34" charset="0"/>
                <a:ea typeface="Georgia" pitchFamily="34" charset="-122"/>
                <a:cs typeface="Georgia" pitchFamily="34" charset="-120"/>
              </a:rPr>
              <a:t>Whoever owns the daily wine ritual on mobile owns the next decade of this category.</a:t>
            </a:r>
            <a:endParaRPr lang="en-US" sz="2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2026-08-07T00:15:58Z</dcterms:created>
  <dcterms:modified xsi:type="dcterms:W3CDTF">2026-08-07T00:15:58Z</dcterms:modified>
</cp:coreProperties>
</file>